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67" r:id="rId5"/>
    <p:sldId id="284" r:id="rId6"/>
    <p:sldId id="297" r:id="rId7"/>
    <p:sldId id="300" r:id="rId8"/>
    <p:sldId id="279" r:id="rId9"/>
    <p:sldId id="296" r:id="rId10"/>
    <p:sldId id="286" r:id="rId11"/>
    <p:sldId id="299" r:id="rId12"/>
    <p:sldId id="290" r:id="rId13"/>
    <p:sldId id="292" r:id="rId14"/>
    <p:sldId id="298" r:id="rId15"/>
    <p:sldId id="287" r:id="rId16"/>
    <p:sldId id="276" r:id="rId17"/>
    <p:sldId id="283" r:id="rId18"/>
    <p:sldId id="274" r:id="rId19"/>
    <p:sldId id="275" r:id="rId20"/>
    <p:sldId id="262" r:id="rId21"/>
    <p:sldId id="301" r:id="rId22"/>
    <p:sldId id="293" r:id="rId23"/>
    <p:sldId id="29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56F67-F880-1D36-B2F8-75381F36B9D6}" name="Peter Stanley" initials="PS" userId="S::peter.stanley@ice.org.uk::2326c329-b27e-48aa-8464-097fc818d4d2" providerId="AD"/>
  <p188:author id="{2E9A54B3-9454-BA26-15A2-C7BE3357CAC0}" name="Lily Speer" initials="LS" userId="S::lily.speer@ice.org.uk::e3b44d65-753f-416f-a67e-f8b86c60c39d" providerId="AD"/>
  <p188:author id="{CBC81FDB-3C2E-FCF3-FB3D-26535085D8F8}" name="Kathryn Denham-Maccioni" initials="KDM" userId="S::kathryn.denham-Maccioni@ice.org.uk::d34d7b72-c3e5-458f-a4c4-427381cbae35" providerId="AD"/>
  <p188:author id="{C75E4BFA-2E90-BA56-140D-B8D89A2D966F}" name="Saima Saddique" initials="SS" userId="S::saima.saddique@ice.org.uk::63268d1a-f8a0-4975-8861-31ea9fe645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Moroney" initials="SM" lastIdx="2" clrIdx="0">
    <p:extLst>
      <p:ext uri="{19B8F6BF-5375-455C-9EA6-DF929625EA0E}">
        <p15:presenceInfo xmlns:p15="http://schemas.microsoft.com/office/powerpoint/2012/main" userId="S::suzanne.moroney@ice.org.uk::0a5a41f2-f528-4827-ac4b-edc042c2a95c" providerId="AD"/>
      </p:ext>
    </p:extLst>
  </p:cmAuthor>
  <p:cmAuthor id="2" name="Kathryn Denham-Maccioni" initials="KD" lastIdx="2" clrIdx="1">
    <p:extLst>
      <p:ext uri="{19B8F6BF-5375-455C-9EA6-DF929625EA0E}">
        <p15:presenceInfo xmlns:p15="http://schemas.microsoft.com/office/powerpoint/2012/main" userId="Kathryn Denham-Macci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2"/>
    <a:srgbClr val="F1B434"/>
    <a:srgbClr val="007CBD"/>
    <a:srgbClr val="D22630"/>
    <a:srgbClr val="4A773C"/>
    <a:srgbClr val="FC4405"/>
    <a:srgbClr val="8F993E"/>
    <a:srgbClr val="EEA529"/>
    <a:srgbClr val="BDCF00"/>
    <a:srgbClr val="272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060CD-C051-427C-8B4C-5B9B1CFB2DA0}" v="40" dt="2026-05-27T08:47:40.680"/>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36A976-8EEC-E14C-846A-B52C6985A661}" type="datetimeFigureOut">
              <a:rPr lang="en-US" smtClean="0"/>
              <a:t>5/28/2026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6F3D0C-4A7A-4342-88D5-B43817D5C549}" type="slidenum">
              <a:rPr lang="en-US" smtClean="0"/>
              <a:t>‹#›</a:t>
            </a:fld>
            <a:endParaRPr lang="en-US"/>
          </a:p>
        </p:txBody>
      </p:sp>
    </p:spTree>
    <p:extLst>
      <p:ext uri="{BB962C8B-B14F-4D97-AF65-F5344CB8AC3E}">
        <p14:creationId xmlns:p14="http://schemas.microsoft.com/office/powerpoint/2010/main" val="134146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FE0E3-ED7A-3E4A-A86D-2599E1AE0A7A}" type="datetimeFigureOut">
              <a:rPr lang="en-US" smtClean="0"/>
              <a:t>5/28/2026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8BE2C-A5C3-1148-A2B2-B9CF5863CB40}" type="slidenum">
              <a:rPr lang="en-US" smtClean="0"/>
              <a:t>‹#›</a:t>
            </a:fld>
            <a:endParaRPr lang="en-US"/>
          </a:p>
        </p:txBody>
      </p:sp>
    </p:spTree>
    <p:extLst>
      <p:ext uri="{BB962C8B-B14F-4D97-AF65-F5344CB8AC3E}">
        <p14:creationId xmlns:p14="http://schemas.microsoft.com/office/powerpoint/2010/main" val="41355401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ce.org.uk/what-is-civil-engineering/civil-engineer-profiles/hiba-kha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is for introducing the ICE CityZen Award to students before taking part in the 2024-25 competition.</a:t>
            </a:r>
          </a:p>
          <a:p>
            <a:endParaRPr lang="en-GB"/>
          </a:p>
          <a:p>
            <a:r>
              <a:rPr lang="en-GB"/>
              <a:t>It’s designed as a quick introduction only. We recommend that participating students should review the competition’s Student Guide for a full briefing. There are also further guides for the CityZen Game and the Project Pitch for students looking for more guidance and information.</a:t>
            </a:r>
          </a:p>
        </p:txBody>
      </p:sp>
      <p:sp>
        <p:nvSpPr>
          <p:cNvPr id="4" name="Slide Number Placeholder 3"/>
          <p:cNvSpPr>
            <a:spLocks noGrp="1"/>
          </p:cNvSpPr>
          <p:nvPr>
            <p:ph type="sldNum" sz="quarter" idx="5"/>
          </p:nvPr>
        </p:nvSpPr>
        <p:spPr/>
        <p:txBody>
          <a:bodyPr/>
          <a:lstStyle/>
          <a:p>
            <a:fld id="{DE58BE2C-A5C3-1148-A2B2-B9CF5863CB40}" type="slidenum">
              <a:rPr lang="en-US" smtClean="0"/>
              <a:t>1</a:t>
            </a:fld>
            <a:endParaRPr lang="en-US"/>
          </a:p>
        </p:txBody>
      </p:sp>
    </p:spTree>
    <p:extLst>
      <p:ext uri="{BB962C8B-B14F-4D97-AF65-F5344CB8AC3E}">
        <p14:creationId xmlns:p14="http://schemas.microsoft.com/office/powerpoint/2010/main" val="366221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7A5F-3BC9-DEB0-8752-2FDFA5F27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CA7D-6F82-F360-FD8A-040D98D95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79066-899A-C7B1-8123-27462108B5E9}"/>
              </a:ext>
            </a:extLst>
          </p:cNvPr>
          <p:cNvSpPr>
            <a:spLocks noGrp="1"/>
          </p:cNvSpPr>
          <p:nvPr>
            <p:ph type="body" idx="1"/>
          </p:nvPr>
        </p:nvSpPr>
        <p:spPr/>
        <p:txBody>
          <a:bodyPr/>
          <a:lstStyle/>
          <a:p>
            <a:r>
              <a:rPr lang="en-GB"/>
              <a:t>*Needs a disclaimer</a:t>
            </a:r>
          </a:p>
        </p:txBody>
      </p:sp>
      <p:sp>
        <p:nvSpPr>
          <p:cNvPr id="4" name="Slide Number Placeholder 3">
            <a:extLst>
              <a:ext uri="{FF2B5EF4-FFF2-40B4-BE49-F238E27FC236}">
                <a16:creationId xmlns:a16="http://schemas.microsoft.com/office/drawing/2014/main" id="{300B5684-A99B-9134-A7BD-0C6EEEA31173}"/>
              </a:ext>
            </a:extLst>
          </p:cNvPr>
          <p:cNvSpPr>
            <a:spLocks noGrp="1"/>
          </p:cNvSpPr>
          <p:nvPr>
            <p:ph type="sldNum" sz="quarter" idx="5"/>
          </p:nvPr>
        </p:nvSpPr>
        <p:spPr/>
        <p:txBody>
          <a:bodyPr/>
          <a:lstStyle/>
          <a:p>
            <a:fld id="{DE58BE2C-A5C3-1148-A2B2-B9CF5863CB40}" type="slidenum">
              <a:rPr lang="en-US" smtClean="0"/>
              <a:t>10</a:t>
            </a:fld>
            <a:endParaRPr lang="en-US"/>
          </a:p>
        </p:txBody>
      </p:sp>
    </p:spTree>
    <p:extLst>
      <p:ext uri="{BB962C8B-B14F-4D97-AF65-F5344CB8AC3E}">
        <p14:creationId xmlns:p14="http://schemas.microsoft.com/office/powerpoint/2010/main" val="229784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7A5F-3BC9-DEB0-8752-2FDFA5F27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CA7D-6F82-F360-FD8A-040D98D95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79066-899A-C7B1-8123-27462108B5E9}"/>
              </a:ext>
            </a:extLst>
          </p:cNvPr>
          <p:cNvSpPr>
            <a:spLocks noGrp="1"/>
          </p:cNvSpPr>
          <p:nvPr>
            <p:ph type="body" idx="1"/>
          </p:nvPr>
        </p:nvSpPr>
        <p:spPr/>
        <p:txBody>
          <a:bodyPr/>
          <a:lstStyle/>
          <a:p>
            <a:r>
              <a:rPr lang="en-GB"/>
              <a:t>*Needs a disclaimer</a:t>
            </a:r>
          </a:p>
        </p:txBody>
      </p:sp>
      <p:sp>
        <p:nvSpPr>
          <p:cNvPr id="4" name="Slide Number Placeholder 3">
            <a:extLst>
              <a:ext uri="{FF2B5EF4-FFF2-40B4-BE49-F238E27FC236}">
                <a16:creationId xmlns:a16="http://schemas.microsoft.com/office/drawing/2014/main" id="{300B5684-A99B-9134-A7BD-0C6EEEA31173}"/>
              </a:ext>
            </a:extLst>
          </p:cNvPr>
          <p:cNvSpPr>
            <a:spLocks noGrp="1"/>
          </p:cNvSpPr>
          <p:nvPr>
            <p:ph type="sldNum" sz="quarter" idx="5"/>
          </p:nvPr>
        </p:nvSpPr>
        <p:spPr/>
        <p:txBody>
          <a:bodyPr/>
          <a:lstStyle/>
          <a:p>
            <a:fld id="{DE58BE2C-A5C3-1148-A2B2-B9CF5863CB40}" type="slidenum">
              <a:rPr lang="en-US" smtClean="0"/>
              <a:t>11</a:t>
            </a:fld>
            <a:endParaRPr lang="en-US"/>
          </a:p>
        </p:txBody>
      </p:sp>
    </p:spTree>
    <p:extLst>
      <p:ext uri="{BB962C8B-B14F-4D97-AF65-F5344CB8AC3E}">
        <p14:creationId xmlns:p14="http://schemas.microsoft.com/office/powerpoint/2010/main" val="13481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40D5-10A5-52B9-4244-F859D708C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68A4-644E-5497-BB2F-39ED0C00F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073DD-44A0-D6B8-6996-090BDE8F2B00}"/>
              </a:ext>
            </a:extLst>
          </p:cNvPr>
          <p:cNvSpPr>
            <a:spLocks noGrp="1"/>
          </p:cNvSpPr>
          <p:nvPr>
            <p:ph type="body" idx="1"/>
          </p:nvPr>
        </p:nvSpPr>
        <p:spPr/>
        <p:txBody>
          <a:bodyPr/>
          <a:lstStyle/>
          <a:p>
            <a:r>
              <a:rPr lang="en-GB"/>
              <a:t>This slide is intended to facilitate a review of the game – to the share the game learnings and check understanding if you have time left in your session. It’s completely optional of course!</a:t>
            </a:r>
          </a:p>
        </p:txBody>
      </p:sp>
      <p:sp>
        <p:nvSpPr>
          <p:cNvPr id="4" name="Slide Number Placeholder 3">
            <a:extLst>
              <a:ext uri="{FF2B5EF4-FFF2-40B4-BE49-F238E27FC236}">
                <a16:creationId xmlns:a16="http://schemas.microsoft.com/office/drawing/2014/main" id="{6A6D4126-F79A-1AFE-64AB-3F156E718031}"/>
              </a:ext>
            </a:extLst>
          </p:cNvPr>
          <p:cNvSpPr>
            <a:spLocks noGrp="1"/>
          </p:cNvSpPr>
          <p:nvPr>
            <p:ph type="sldNum" sz="quarter" idx="5"/>
          </p:nvPr>
        </p:nvSpPr>
        <p:spPr/>
        <p:txBody>
          <a:bodyPr/>
          <a:lstStyle/>
          <a:p>
            <a:fld id="{DE58BE2C-A5C3-1148-A2B2-B9CF5863CB40}" type="slidenum">
              <a:rPr lang="en-US" smtClean="0"/>
              <a:t>12</a:t>
            </a:fld>
            <a:endParaRPr lang="en-US"/>
          </a:p>
        </p:txBody>
      </p:sp>
    </p:spTree>
    <p:extLst>
      <p:ext uri="{BB962C8B-B14F-4D97-AF65-F5344CB8AC3E}">
        <p14:creationId xmlns:p14="http://schemas.microsoft.com/office/powerpoint/2010/main" val="158093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Slides beyond this point could be shown if your school does not have a competition mentor who can give civil engineering career info. </a:t>
            </a:r>
          </a:p>
          <a:p>
            <a:endParaRPr lang="en-GB"/>
          </a:p>
          <a:p>
            <a:r>
              <a:rPr lang="en-GB"/>
              <a:t>You might look at them at the end of the first or fourth game session.</a:t>
            </a:r>
          </a:p>
        </p:txBody>
      </p:sp>
      <p:sp>
        <p:nvSpPr>
          <p:cNvPr id="4" name="Slide Number Placeholder 3"/>
          <p:cNvSpPr>
            <a:spLocks noGrp="1"/>
          </p:cNvSpPr>
          <p:nvPr>
            <p:ph type="sldNum" sz="quarter" idx="5"/>
          </p:nvPr>
        </p:nvSpPr>
        <p:spPr/>
        <p:txBody>
          <a:bodyPr/>
          <a:lstStyle/>
          <a:p>
            <a:fld id="{DE58BE2C-A5C3-1148-A2B2-B9CF5863CB40}" type="slidenum">
              <a:rPr lang="en-US" smtClean="0"/>
              <a:t>13</a:t>
            </a:fld>
            <a:endParaRPr lang="en-US"/>
          </a:p>
        </p:txBody>
      </p:sp>
    </p:spTree>
    <p:extLst>
      <p:ext uri="{BB962C8B-B14F-4D97-AF65-F5344CB8AC3E}">
        <p14:creationId xmlns:p14="http://schemas.microsoft.com/office/powerpoint/2010/main" val="66420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BC988-7509-3F76-11F5-A8124FB29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1B899-8378-94C8-F94D-D1519D7B2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6EA2C-7E22-B406-E42A-C537FCBC98A0}"/>
              </a:ext>
            </a:extLst>
          </p:cNvPr>
          <p:cNvSpPr>
            <a:spLocks noGrp="1"/>
          </p:cNvSpPr>
          <p:nvPr>
            <p:ph type="body" idx="1"/>
          </p:nvPr>
        </p:nvSpPr>
        <p:spPr/>
        <p:txBody>
          <a:bodyPr/>
          <a:lstStyle/>
          <a:p>
            <a:r>
              <a:rPr lang="en-GB" sz="1200" b="0" i="0" u="none" strike="noStrike" kern="1200" baseline="0">
                <a:solidFill>
                  <a:schemeClr val="tx1"/>
                </a:solidFill>
                <a:latin typeface="+mn-lt"/>
                <a:ea typeface="+mn-ea"/>
                <a:cs typeface="+mn-cs"/>
              </a:rPr>
              <a:t>To become a civil engineer you’ll need to choose the right subjects at school or college. It’s a good idea to check the requirements for any courses you’re interested in, as they can vary a lot.</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Maths at A level or Scottish Highers is needed to get onto nearly all civil engineering degree courses. A good grade at GCSE or equivalent will help you secure an apprenticeship.</a:t>
            </a:r>
          </a:p>
          <a:p>
            <a:endParaRPr lang="en-GB" sz="1200" b="0" i="0" u="none" strike="noStrike" kern="1200" baseline="0">
              <a:solidFill>
                <a:schemeClr val="tx1"/>
              </a:solidFill>
              <a:latin typeface="+mn-lt"/>
              <a:ea typeface="+mn-ea"/>
              <a:cs typeface="+mn-cs"/>
            </a:endParaRPr>
          </a:p>
          <a:p>
            <a:r>
              <a:rPr lang="en-GB"/>
              <a:t>Physics at A level or Scottish Highers is also asked for by many universities.</a:t>
            </a:r>
          </a:p>
          <a:p>
            <a:endParaRPr lang="en-GB"/>
          </a:p>
          <a:p>
            <a:r>
              <a:rPr lang="en-GB"/>
              <a:t>Other useful subjects for civil engineering include Geography, Art and Design, Design Technology, Computing, English and some specialist courses such as the Design Engineer Construct! Programme which is offered in some schools.</a:t>
            </a:r>
          </a:p>
        </p:txBody>
      </p:sp>
      <p:sp>
        <p:nvSpPr>
          <p:cNvPr id="4" name="Slide Number Placeholder 3">
            <a:extLst>
              <a:ext uri="{FF2B5EF4-FFF2-40B4-BE49-F238E27FC236}">
                <a16:creationId xmlns:a16="http://schemas.microsoft.com/office/drawing/2014/main" id="{79CFAEC1-0E49-7AD9-7B7E-AA178CBDFBE4}"/>
              </a:ext>
            </a:extLst>
          </p:cNvPr>
          <p:cNvSpPr>
            <a:spLocks noGrp="1"/>
          </p:cNvSpPr>
          <p:nvPr>
            <p:ph type="sldNum" sz="quarter" idx="5"/>
          </p:nvPr>
        </p:nvSpPr>
        <p:spPr/>
        <p:txBody>
          <a:bodyPr/>
          <a:lstStyle/>
          <a:p>
            <a:fld id="{DE58BE2C-A5C3-1148-A2B2-B9CF5863CB40}" type="slidenum">
              <a:rPr lang="en-US" smtClean="0"/>
              <a:t>14</a:t>
            </a:fld>
            <a:endParaRPr lang="en-US"/>
          </a:p>
        </p:txBody>
      </p:sp>
    </p:spTree>
    <p:extLst>
      <p:ext uri="{BB962C8B-B14F-4D97-AF65-F5344CB8AC3E}">
        <p14:creationId xmlns:p14="http://schemas.microsoft.com/office/powerpoint/2010/main" val="5349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E58BE2C-A5C3-1148-A2B2-B9CF5863CB40}" type="slidenum">
              <a:rPr lang="en-US" smtClean="0"/>
              <a:t>15</a:t>
            </a:fld>
            <a:endParaRPr lang="en-US"/>
          </a:p>
        </p:txBody>
      </p:sp>
    </p:spTree>
    <p:extLst>
      <p:ext uri="{BB962C8B-B14F-4D97-AF65-F5344CB8AC3E}">
        <p14:creationId xmlns:p14="http://schemas.microsoft.com/office/powerpoint/2010/main" val="251741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Studying at university can give you a fast-track route to Chartered Engineer status and the top jobs in the profession. For more info see ice.org.uk/</a:t>
            </a:r>
            <a:r>
              <a:rPr lang="en-GB" sz="1200" b="0" i="0" u="none" strike="noStrike" kern="1200" baseline="0" err="1">
                <a:solidFill>
                  <a:schemeClr val="tx1"/>
                </a:solidFill>
                <a:latin typeface="+mn-lt"/>
                <a:ea typeface="+mn-ea"/>
                <a:cs typeface="+mn-cs"/>
              </a:rPr>
              <a:t>beacivilengineer</a:t>
            </a:r>
            <a:endParaRPr lang="en-GB" sz="1200" b="0" i="0" u="none" strike="noStrike" kern="1200" baseline="0">
              <a:solidFill>
                <a:schemeClr val="tx1"/>
              </a:solidFill>
              <a:latin typeface="+mn-lt"/>
              <a:ea typeface="+mn-ea"/>
              <a:cs typeface="+mn-cs"/>
            </a:endParaRP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A vocational course (such as BTEC or HND) combines study with ‘hands on’ experience and can give you a fast-track to qualified Engineering Technician status. If you get taken on as an apprentice by a company you’ll get paid as well as be given time off each week to learn. It’s possible to progress from this role to become a Civil Engineer with enough job experience.</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There are more ways to study and enter industry than ever before – including starting while still at school (foundation apprenticeships) and working and getting a degree at the same time (degree or graduate apprenticeships). For more info see ice.org.uk/apprentices</a:t>
            </a:r>
          </a:p>
        </p:txBody>
      </p:sp>
      <p:sp>
        <p:nvSpPr>
          <p:cNvPr id="4" name="Slide Number Placeholder 3"/>
          <p:cNvSpPr>
            <a:spLocks noGrp="1"/>
          </p:cNvSpPr>
          <p:nvPr>
            <p:ph type="sldNum" sz="quarter" idx="5"/>
          </p:nvPr>
        </p:nvSpPr>
        <p:spPr/>
        <p:txBody>
          <a:bodyPr/>
          <a:lstStyle/>
          <a:p>
            <a:fld id="{DE58BE2C-A5C3-1148-A2B2-B9CF5863CB40}" type="slidenum">
              <a:rPr lang="en-US" smtClean="0"/>
              <a:t>16</a:t>
            </a:fld>
            <a:endParaRPr lang="en-US"/>
          </a:p>
        </p:txBody>
      </p:sp>
    </p:spTree>
    <p:extLst>
      <p:ext uri="{BB962C8B-B14F-4D97-AF65-F5344CB8AC3E}">
        <p14:creationId xmlns:p14="http://schemas.microsoft.com/office/powerpoint/2010/main" val="379454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[Internet connection is required to play the linked video about civil engineer Hiba Khan.]</a:t>
            </a:r>
          </a:p>
          <a:p>
            <a:endParaRPr lang="en-US"/>
          </a:p>
          <a:p>
            <a:r>
              <a:rPr lang="en-US"/>
              <a:t>Hiba Khan is a Chartered Civil Engineer with Mott MacDonald who works on water engineering and flood alleviation. </a:t>
            </a:r>
          </a:p>
          <a:p>
            <a:r>
              <a:rPr lang="en-US"/>
              <a:t>Full profile at: </a:t>
            </a:r>
            <a:r>
              <a:rPr lang="en-GB">
                <a:hlinkClick r:id="rId3"/>
              </a:rPr>
              <a:t>https://www.ice.org.uk/what-is-civil-engineering/civil-engineer-profiles/hiba-khan</a:t>
            </a:r>
            <a:endParaRPr lang="en-GB"/>
          </a:p>
          <a:p>
            <a:endParaRPr lang="en-GB"/>
          </a:p>
          <a:p>
            <a:endParaRPr lang="en-GB"/>
          </a:p>
        </p:txBody>
      </p:sp>
      <p:sp>
        <p:nvSpPr>
          <p:cNvPr id="4" name="Slide Number Placeholder 3"/>
          <p:cNvSpPr>
            <a:spLocks noGrp="1"/>
          </p:cNvSpPr>
          <p:nvPr>
            <p:ph type="sldNum" sz="quarter" idx="5"/>
          </p:nvPr>
        </p:nvSpPr>
        <p:spPr/>
        <p:txBody>
          <a:bodyPr/>
          <a:lstStyle/>
          <a:p>
            <a:fld id="{DE58BE2C-A5C3-1148-A2B2-B9CF5863CB40}" type="slidenum">
              <a:rPr lang="en-US" smtClean="0"/>
              <a:t>17</a:t>
            </a:fld>
            <a:endParaRPr lang="en-US"/>
          </a:p>
        </p:txBody>
      </p:sp>
    </p:spTree>
    <p:extLst>
      <p:ext uri="{BB962C8B-B14F-4D97-AF65-F5344CB8AC3E}">
        <p14:creationId xmlns:p14="http://schemas.microsoft.com/office/powerpoint/2010/main" val="3260535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www.ice.org.uk</a:t>
            </a:r>
          </a:p>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18</a:t>
            </a:fld>
            <a:endParaRPr lang="en-US"/>
          </a:p>
        </p:txBody>
      </p:sp>
    </p:spTree>
    <p:extLst>
      <p:ext uri="{BB962C8B-B14F-4D97-AF65-F5344CB8AC3E}">
        <p14:creationId xmlns:p14="http://schemas.microsoft.com/office/powerpoint/2010/main" val="114548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Virtual Work Experience is an online learning programme managed by award-winning education provider Springpod. </a:t>
            </a:r>
          </a:p>
          <a:p>
            <a:endParaRPr lang="en-GB"/>
          </a:p>
          <a:p>
            <a:r>
              <a:rPr lang="en-GB"/>
              <a:t>It is free and available to students aged 14-18 based in the UK.</a:t>
            </a:r>
          </a:p>
          <a:p>
            <a:endParaRPr lang="en-GB"/>
          </a:p>
          <a:p>
            <a:r>
              <a:rPr lang="en-GB"/>
              <a:t>Completing the programme gives a digital certificate and is a great addition to a CV or UCAS application.</a:t>
            </a:r>
          </a:p>
          <a:p>
            <a:endParaRPr lang="en-GB"/>
          </a:p>
          <a:p>
            <a:r>
              <a:rPr lang="en-US" b="1"/>
              <a:t>https://bit.ly/ICE-virtworkexp</a:t>
            </a:r>
            <a:endParaRPr lang="en-GB"/>
          </a:p>
        </p:txBody>
      </p:sp>
      <p:sp>
        <p:nvSpPr>
          <p:cNvPr id="4" name="Slide Number Placeholder 3"/>
          <p:cNvSpPr>
            <a:spLocks noGrp="1"/>
          </p:cNvSpPr>
          <p:nvPr>
            <p:ph type="sldNum" sz="quarter" idx="5"/>
          </p:nvPr>
        </p:nvSpPr>
        <p:spPr/>
        <p:txBody>
          <a:bodyPr/>
          <a:lstStyle/>
          <a:p>
            <a:fld id="{DE58BE2C-A5C3-1148-A2B2-B9CF5863CB40}" type="slidenum">
              <a:rPr lang="en-US" smtClean="0"/>
              <a:t>19</a:t>
            </a:fld>
            <a:endParaRPr lang="en-US"/>
          </a:p>
        </p:txBody>
      </p:sp>
    </p:spTree>
    <p:extLst>
      <p:ext uri="{BB962C8B-B14F-4D97-AF65-F5344CB8AC3E}">
        <p14:creationId xmlns:p14="http://schemas.microsoft.com/office/powerpoint/2010/main" val="87694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989A-3264-720F-E236-49DABB289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842D9-2D80-3AD5-7234-6DB1DB535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6B60B-2381-BC53-5EAD-BC78D6590C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BAAA0E-D4B1-A626-A459-44E84A031136}"/>
              </a:ext>
            </a:extLst>
          </p:cNvPr>
          <p:cNvSpPr>
            <a:spLocks noGrp="1"/>
          </p:cNvSpPr>
          <p:nvPr>
            <p:ph type="sldNum" sz="quarter" idx="5"/>
          </p:nvPr>
        </p:nvSpPr>
        <p:spPr/>
        <p:txBody>
          <a:bodyPr/>
          <a:lstStyle/>
          <a:p>
            <a:fld id="{DE58BE2C-A5C3-1148-A2B2-B9CF5863CB40}" type="slidenum">
              <a:rPr lang="en-US" smtClean="0"/>
              <a:t>2</a:t>
            </a:fld>
            <a:endParaRPr lang="en-US"/>
          </a:p>
        </p:txBody>
      </p:sp>
    </p:spTree>
    <p:extLst>
      <p:ext uri="{BB962C8B-B14F-4D97-AF65-F5344CB8AC3E}">
        <p14:creationId xmlns:p14="http://schemas.microsoft.com/office/powerpoint/2010/main" val="211949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https://</a:t>
            </a:r>
            <a:r>
              <a:rPr lang="en-GB" b="1" dirty="0">
                <a:latin typeface="Arial" panose="020B0604020202020204" pitchFamily="34" charset="0"/>
                <a:cs typeface="Arial" panose="020B0604020202020204" pitchFamily="34" charset="0"/>
              </a:rPr>
              <a:t>bit.ly/feedback-pollution-challenge</a:t>
            </a:r>
          </a:p>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20</a:t>
            </a:fld>
            <a:endParaRPr lang="en-US"/>
          </a:p>
        </p:txBody>
      </p:sp>
    </p:spTree>
    <p:extLst>
      <p:ext uri="{BB962C8B-B14F-4D97-AF65-F5344CB8AC3E}">
        <p14:creationId xmlns:p14="http://schemas.microsoft.com/office/powerpoint/2010/main" val="39860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989A-3264-720F-E236-49DABB289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842D9-2D80-3AD5-7234-6DB1DB535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6B60B-2381-BC53-5EAD-BC78D6590C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BAAA0E-D4B1-A626-A459-44E84A031136}"/>
              </a:ext>
            </a:extLst>
          </p:cNvPr>
          <p:cNvSpPr>
            <a:spLocks noGrp="1"/>
          </p:cNvSpPr>
          <p:nvPr>
            <p:ph type="sldNum" sz="quarter" idx="5"/>
          </p:nvPr>
        </p:nvSpPr>
        <p:spPr/>
        <p:txBody>
          <a:bodyPr/>
          <a:lstStyle/>
          <a:p>
            <a:fld id="{DE58BE2C-A5C3-1148-A2B2-B9CF5863CB40}" type="slidenum">
              <a:rPr lang="en-US" smtClean="0"/>
              <a:t>3</a:t>
            </a:fld>
            <a:endParaRPr lang="en-US"/>
          </a:p>
        </p:txBody>
      </p:sp>
    </p:spTree>
    <p:extLst>
      <p:ext uri="{BB962C8B-B14F-4D97-AF65-F5344CB8AC3E}">
        <p14:creationId xmlns:p14="http://schemas.microsoft.com/office/powerpoint/2010/main" val="126234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989A-3264-720F-E236-49DABB289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842D9-2D80-3AD5-7234-6DB1DB535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6B60B-2381-BC53-5EAD-BC78D6590C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BAAA0E-D4B1-A626-A459-44E84A031136}"/>
              </a:ext>
            </a:extLst>
          </p:cNvPr>
          <p:cNvSpPr>
            <a:spLocks noGrp="1"/>
          </p:cNvSpPr>
          <p:nvPr>
            <p:ph type="sldNum" sz="quarter" idx="5"/>
          </p:nvPr>
        </p:nvSpPr>
        <p:spPr/>
        <p:txBody>
          <a:bodyPr/>
          <a:lstStyle/>
          <a:p>
            <a:fld id="{DE58BE2C-A5C3-1148-A2B2-B9CF5863CB40}" type="slidenum">
              <a:rPr lang="en-US" smtClean="0"/>
              <a:t>4</a:t>
            </a:fld>
            <a:endParaRPr lang="en-US"/>
          </a:p>
        </p:txBody>
      </p:sp>
    </p:spTree>
    <p:extLst>
      <p:ext uri="{BB962C8B-B14F-4D97-AF65-F5344CB8AC3E}">
        <p14:creationId xmlns:p14="http://schemas.microsoft.com/office/powerpoint/2010/main" val="69410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58BE2C-A5C3-1148-A2B2-B9CF5863CB40}" type="slidenum">
              <a:rPr lang="en-US" smtClean="0"/>
              <a:t>5</a:t>
            </a:fld>
            <a:endParaRPr lang="en-US"/>
          </a:p>
        </p:txBody>
      </p:sp>
    </p:spTree>
    <p:extLst>
      <p:ext uri="{BB962C8B-B14F-4D97-AF65-F5344CB8AC3E}">
        <p14:creationId xmlns:p14="http://schemas.microsoft.com/office/powerpoint/2010/main" val="312692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989A-3264-720F-E236-49DABB289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842D9-2D80-3AD5-7234-6DB1DB535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6B60B-2381-BC53-5EAD-BC78D6590C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BAAA0E-D4B1-A626-A459-44E84A031136}"/>
              </a:ext>
            </a:extLst>
          </p:cNvPr>
          <p:cNvSpPr>
            <a:spLocks noGrp="1"/>
          </p:cNvSpPr>
          <p:nvPr>
            <p:ph type="sldNum" sz="quarter" idx="5"/>
          </p:nvPr>
        </p:nvSpPr>
        <p:spPr/>
        <p:txBody>
          <a:bodyPr/>
          <a:lstStyle/>
          <a:p>
            <a:fld id="{DE58BE2C-A5C3-1148-A2B2-B9CF5863CB40}" type="slidenum">
              <a:rPr lang="en-US" smtClean="0"/>
              <a:t>6</a:t>
            </a:fld>
            <a:endParaRPr lang="en-US"/>
          </a:p>
        </p:txBody>
      </p:sp>
    </p:spTree>
    <p:extLst>
      <p:ext uri="{BB962C8B-B14F-4D97-AF65-F5344CB8AC3E}">
        <p14:creationId xmlns:p14="http://schemas.microsoft.com/office/powerpoint/2010/main" val="163110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EDE8-8E01-5467-EEB1-1E5CF5C59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39921-31BF-CECF-C696-A2E3F9F06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EB65A-3309-94E1-275C-4FEB60382A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B1F5760-852C-A094-9EF4-0A80CA33A1E2}"/>
              </a:ext>
            </a:extLst>
          </p:cNvPr>
          <p:cNvSpPr>
            <a:spLocks noGrp="1"/>
          </p:cNvSpPr>
          <p:nvPr>
            <p:ph type="sldNum" sz="quarter" idx="5"/>
          </p:nvPr>
        </p:nvSpPr>
        <p:spPr/>
        <p:txBody>
          <a:bodyPr/>
          <a:lstStyle/>
          <a:p>
            <a:fld id="{DE58BE2C-A5C3-1148-A2B2-B9CF5863CB40}" type="slidenum">
              <a:rPr lang="en-US" smtClean="0"/>
              <a:t>7</a:t>
            </a:fld>
            <a:endParaRPr lang="en-US"/>
          </a:p>
        </p:txBody>
      </p:sp>
    </p:spTree>
    <p:extLst>
      <p:ext uri="{BB962C8B-B14F-4D97-AF65-F5344CB8AC3E}">
        <p14:creationId xmlns:p14="http://schemas.microsoft.com/office/powerpoint/2010/main" val="170295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EDE8-8E01-5467-EEB1-1E5CF5C59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39921-31BF-CECF-C696-A2E3F9F06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EB65A-3309-94E1-275C-4FEB60382AB5}"/>
              </a:ext>
            </a:extLst>
          </p:cNvPr>
          <p:cNvSpPr>
            <a:spLocks noGrp="1"/>
          </p:cNvSpPr>
          <p:nvPr>
            <p:ph type="body" idx="1"/>
          </p:nvPr>
        </p:nvSpPr>
        <p:spPr/>
        <p:txBody>
          <a:bodyPr/>
          <a:lstStyle/>
          <a:p>
            <a:r>
              <a:rPr lang="en-US" b="0" i="0">
                <a:solidFill>
                  <a:srgbClr val="000000"/>
                </a:solidFill>
                <a:effectLst/>
                <a:latin typeface="plusjakartasans"/>
              </a:rPr>
              <a:t>Photo by Uriel Mont from </a:t>
            </a:r>
            <a:r>
              <a:rPr lang="en-US" b="0" i="0" err="1">
                <a:solidFill>
                  <a:srgbClr val="000000"/>
                </a:solidFill>
                <a:effectLst/>
                <a:latin typeface="plusjakartasans"/>
              </a:rPr>
              <a:t>Pexels</a:t>
            </a:r>
            <a:r>
              <a:rPr lang="en-US" b="0" i="0">
                <a:solidFill>
                  <a:srgbClr val="000000"/>
                </a:solidFill>
                <a:effectLst/>
                <a:latin typeface="plusjakartasans"/>
              </a:rPr>
              <a:t>: https://www.pexels.com/photo/smiling-black-lady-with-tablet-in-street-near-building-6280728/</a:t>
            </a:r>
            <a:endParaRPr lang="en-GB"/>
          </a:p>
        </p:txBody>
      </p:sp>
      <p:sp>
        <p:nvSpPr>
          <p:cNvPr id="4" name="Slide Number Placeholder 3">
            <a:extLst>
              <a:ext uri="{FF2B5EF4-FFF2-40B4-BE49-F238E27FC236}">
                <a16:creationId xmlns:a16="http://schemas.microsoft.com/office/drawing/2014/main" id="{BB1F5760-852C-A094-9EF4-0A80CA33A1E2}"/>
              </a:ext>
            </a:extLst>
          </p:cNvPr>
          <p:cNvSpPr>
            <a:spLocks noGrp="1"/>
          </p:cNvSpPr>
          <p:nvPr>
            <p:ph type="sldNum" sz="quarter" idx="5"/>
          </p:nvPr>
        </p:nvSpPr>
        <p:spPr/>
        <p:txBody>
          <a:bodyPr/>
          <a:lstStyle/>
          <a:p>
            <a:fld id="{DE58BE2C-A5C3-1148-A2B2-B9CF5863CB40}" type="slidenum">
              <a:rPr lang="en-US" smtClean="0"/>
              <a:t>8</a:t>
            </a:fld>
            <a:endParaRPr lang="en-US"/>
          </a:p>
        </p:txBody>
      </p:sp>
    </p:spTree>
    <p:extLst>
      <p:ext uri="{BB962C8B-B14F-4D97-AF65-F5344CB8AC3E}">
        <p14:creationId xmlns:p14="http://schemas.microsoft.com/office/powerpoint/2010/main" val="118311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7A5F-3BC9-DEB0-8752-2FDFA5F27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CA7D-6F82-F360-FD8A-040D98D95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79066-899A-C7B1-8123-27462108B5E9}"/>
              </a:ext>
            </a:extLst>
          </p:cNvPr>
          <p:cNvSpPr>
            <a:spLocks noGrp="1"/>
          </p:cNvSpPr>
          <p:nvPr>
            <p:ph type="body" idx="1"/>
          </p:nvPr>
        </p:nvSpPr>
        <p:spPr/>
        <p:txBody>
          <a:bodyPr/>
          <a:lstStyle/>
          <a:p>
            <a:r>
              <a:rPr lang="en-GB"/>
              <a:t>*Needs a disclaimer</a:t>
            </a:r>
          </a:p>
        </p:txBody>
      </p:sp>
      <p:sp>
        <p:nvSpPr>
          <p:cNvPr id="4" name="Slide Number Placeholder 3">
            <a:extLst>
              <a:ext uri="{FF2B5EF4-FFF2-40B4-BE49-F238E27FC236}">
                <a16:creationId xmlns:a16="http://schemas.microsoft.com/office/drawing/2014/main" id="{300B5684-A99B-9134-A7BD-0C6EEEA31173}"/>
              </a:ext>
            </a:extLst>
          </p:cNvPr>
          <p:cNvSpPr>
            <a:spLocks noGrp="1"/>
          </p:cNvSpPr>
          <p:nvPr>
            <p:ph type="sldNum" sz="quarter" idx="5"/>
          </p:nvPr>
        </p:nvSpPr>
        <p:spPr/>
        <p:txBody>
          <a:bodyPr/>
          <a:lstStyle/>
          <a:p>
            <a:fld id="{DE58BE2C-A5C3-1148-A2B2-B9CF5863CB40}" type="slidenum">
              <a:rPr lang="en-US" smtClean="0"/>
              <a:t>9</a:t>
            </a:fld>
            <a:endParaRPr lang="en-US"/>
          </a:p>
        </p:txBody>
      </p:sp>
    </p:spTree>
    <p:extLst>
      <p:ext uri="{BB962C8B-B14F-4D97-AF65-F5344CB8AC3E}">
        <p14:creationId xmlns:p14="http://schemas.microsoft.com/office/powerpoint/2010/main" val="4202118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0" descr="triangle_overlay.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87163" y="1059582"/>
            <a:ext cx="2256837" cy="2221084"/>
          </a:xfrm>
          <a:prstGeom prst="rect">
            <a:avLst/>
          </a:prstGeom>
        </p:spPr>
      </p:pic>
      <p:pic>
        <p:nvPicPr>
          <p:cNvPr id="12" name="Picture 11" descr="ice_master_full_300dpi_rgb.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4" name="Rectangle 13"/>
          <p:cNvSpPr/>
          <p:nvPr userDrawn="1"/>
        </p:nvSpPr>
        <p:spPr>
          <a:xfrm>
            <a:off x="0" y="-1"/>
            <a:ext cx="9144000" cy="1126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ce_ppt_title_page.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220D800F-9E0A-830F-65E2-7022B06C8AD9}"/>
              </a:ext>
            </a:extLst>
          </p:cNvPr>
          <p:cNvPicPr>
            <a:picLocks noChangeAspect="1"/>
          </p:cNvPicPr>
          <p:nvPr userDrawn="1"/>
        </p:nvPicPr>
        <p:blipFill>
          <a:blip r:embed="rId5"/>
          <a:stretch>
            <a:fillRect/>
          </a:stretch>
        </p:blipFill>
        <p:spPr>
          <a:xfrm>
            <a:off x="1" y="0"/>
            <a:ext cx="9144000" cy="5144257"/>
          </a:xfrm>
          <a:prstGeom prst="rect">
            <a:avLst/>
          </a:prstGeom>
        </p:spPr>
      </p:pic>
      <p:sp>
        <p:nvSpPr>
          <p:cNvPr id="2"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extBox 18">
            <a:extLst>
              <a:ext uri="{FF2B5EF4-FFF2-40B4-BE49-F238E27FC236}">
                <a16:creationId xmlns:a16="http://schemas.microsoft.com/office/drawing/2014/main" id="{734A1CC9-B331-459F-A3A0-E8E712487893}"/>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20" name="TextBox 19">
            <a:extLst>
              <a:ext uri="{FF2B5EF4-FFF2-40B4-BE49-F238E27FC236}">
                <a16:creationId xmlns:a16="http://schemas.microsoft.com/office/drawing/2014/main" id="{55B012FA-90AD-4A43-9580-A35336DACEB2}"/>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386557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816573"/>
            <a:ext cx="2133600" cy="230832"/>
          </a:xfrm>
          <a:prstGeom prst="rect">
            <a:avLst/>
          </a:prstGeom>
        </p:spPr>
        <p:txBody>
          <a:bodyPr/>
          <a:lstStyle/>
          <a:p>
            <a:fld id="{E9ED77EF-B342-3A48-8A42-703223A61E55}" type="datetime1">
              <a:rPr lang="en-GB" smtClean="0"/>
              <a:t>28/05/2026</a:t>
            </a:fld>
            <a:endParaRPr lang="en-US"/>
          </a:p>
        </p:txBody>
      </p:sp>
      <p:sp>
        <p:nvSpPr>
          <p:cNvPr id="4" name="Footer Placeholder 3"/>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5" name="Slide Number Placeholder 4"/>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9350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16573"/>
            <a:ext cx="2133600" cy="230832"/>
          </a:xfrm>
          <a:prstGeom prst="rect">
            <a:avLst/>
          </a:prstGeom>
        </p:spPr>
        <p:txBody>
          <a:bodyPr/>
          <a:lstStyle/>
          <a:p>
            <a:fld id="{7FAE2BFB-8ECF-6749-99C8-1AE7EEDB94C8}" type="datetime1">
              <a:rPr lang="en-GB" smtClean="0"/>
              <a:t>28/05/2026</a:t>
            </a:fld>
            <a:endParaRPr lang="en-US"/>
          </a:p>
        </p:txBody>
      </p:sp>
      <p:sp>
        <p:nvSpPr>
          <p:cNvPr id="3" name="Footer Placeholder 2"/>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4" name="Slide Number Placeholder 3"/>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7792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51467"/>
            <a:ext cx="5486400" cy="2394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4816573"/>
            <a:ext cx="2133600" cy="230832"/>
          </a:xfrm>
          <a:prstGeom prst="rect">
            <a:avLst/>
          </a:prstGeom>
        </p:spPr>
        <p:txBody>
          <a:bodyPr/>
          <a:lstStyle/>
          <a:p>
            <a:fld id="{488D1932-69A8-8C46-962A-5BFDFCE8D029}" type="datetime1">
              <a:rPr lang="en-GB" smtClean="0"/>
              <a:t>28/05/2026</a:t>
            </a:fld>
            <a:endParaRPr lang="en-US"/>
          </a:p>
        </p:txBody>
      </p:sp>
      <p:sp>
        <p:nvSpPr>
          <p:cNvPr id="6" name="Footer Placeholder 5"/>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29956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816573"/>
            <a:ext cx="2133600" cy="230832"/>
          </a:xfrm>
          <a:prstGeom prst="rect">
            <a:avLst/>
          </a:prstGeom>
        </p:spPr>
        <p:txBody>
          <a:bodyPr/>
          <a:lstStyle/>
          <a:p>
            <a:fld id="{5BCAB7A1-90F3-F042-BBB2-0C09AA731537}" type="datetime1">
              <a:rPr lang="en-GB" smtClean="0"/>
              <a:t>28/05/2026</a:t>
            </a:fld>
            <a:endParaRPr lang="en-US"/>
          </a:p>
        </p:txBody>
      </p:sp>
      <p:sp>
        <p:nvSpPr>
          <p:cNvPr id="5" name="Footer Placeholder 4"/>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5034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816573"/>
            <a:ext cx="2133600" cy="230832"/>
          </a:xfrm>
          <a:prstGeom prst="rect">
            <a:avLst/>
          </a:prstGeom>
        </p:spPr>
        <p:txBody>
          <a:bodyPr/>
          <a:lstStyle/>
          <a:p>
            <a:fld id="{BB16CE23-6BC9-A248-86DB-AF74F4116506}" type="datetime1">
              <a:rPr lang="en-GB" smtClean="0"/>
              <a:t>28/05/2026</a:t>
            </a:fld>
            <a:endParaRPr lang="en-US"/>
          </a:p>
        </p:txBody>
      </p:sp>
      <p:sp>
        <p:nvSpPr>
          <p:cNvPr id="5" name="Footer Placeholder 4"/>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pic>
        <p:nvPicPr>
          <p:cNvPr id="8" name="Picture 7" descr="fph_vertical_white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7477" y="1834379"/>
            <a:ext cx="1187190" cy="1473200"/>
          </a:xfrm>
          <a:prstGeom prst="rect">
            <a:avLst/>
          </a:prstGeom>
        </p:spPr>
      </p:pic>
      <p:sp>
        <p:nvSpPr>
          <p:cNvPr id="9" name="TextBox 8"/>
          <p:cNvSpPr txBox="1"/>
          <p:nvPr userDrawn="1"/>
        </p:nvSpPr>
        <p:spPr>
          <a:xfrm>
            <a:off x="3721100" y="3749549"/>
            <a:ext cx="1714500" cy="297517"/>
          </a:xfrm>
          <a:prstGeom prst="rect">
            <a:avLst/>
          </a:prstGeom>
          <a:noFill/>
        </p:spPr>
        <p:txBody>
          <a:bodyPr wrap="square" rtlCol="0">
            <a:spAutoFit/>
          </a:bodyPr>
          <a:lstStyle/>
          <a:p>
            <a:pPr algn="ctr" rtl="0"/>
            <a:r>
              <a:rPr lang="en-GB" sz="2000" b="0" i="0" u="none" strike="noStrike" kern="1200" baseline="30000" err="1">
                <a:solidFill>
                  <a:srgbClr val="FFFFFF"/>
                </a:solidFill>
                <a:latin typeface="Arial"/>
                <a:ea typeface="+mn-ea"/>
                <a:cs typeface="Arial"/>
              </a:rPr>
              <a:t>www.fph.org.uk</a:t>
            </a:r>
            <a:endParaRPr lang="en-GB" sz="2000" b="0" i="0" u="none" strike="noStrike" kern="1200" baseline="30000">
              <a:solidFill>
                <a:srgbClr val="FFFFFF"/>
              </a:solidFill>
              <a:latin typeface="Arial"/>
              <a:ea typeface="+mn-ea"/>
              <a:cs typeface="Arial"/>
            </a:endParaRPr>
          </a:p>
        </p:txBody>
      </p:sp>
      <p:pic>
        <p:nvPicPr>
          <p:cNvPr id="2" name="Picture 1" descr="ice_ppt_title_page.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Rectangle 2"/>
          <p:cNvSpPr/>
          <p:nvPr userDrawn="1"/>
        </p:nvSpPr>
        <p:spPr>
          <a:xfrm>
            <a:off x="0" y="0"/>
            <a:ext cx="9144000" cy="10595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ce_master_full_300dpi_rgb.jp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1" name="TextBox 10">
            <a:extLst>
              <a:ext uri="{FF2B5EF4-FFF2-40B4-BE49-F238E27FC236}">
                <a16:creationId xmlns:a16="http://schemas.microsoft.com/office/drawing/2014/main" id="{35DA8BF3-1D1B-4208-9861-948DE10A7F82}"/>
              </a:ext>
            </a:extLst>
          </p:cNvPr>
          <p:cNvSpPr txBox="1"/>
          <p:nvPr userDrawn="1"/>
        </p:nvSpPr>
        <p:spPr>
          <a:xfrm>
            <a:off x="6972300" y="4819839"/>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12" name="TextBox 11">
            <a:extLst>
              <a:ext uri="{FF2B5EF4-FFF2-40B4-BE49-F238E27FC236}">
                <a16:creationId xmlns:a16="http://schemas.microsoft.com/office/drawing/2014/main" id="{F4B378F2-07A5-4E89-B732-830F4794CEFA}"/>
              </a:ext>
            </a:extLst>
          </p:cNvPr>
          <p:cNvSpPr txBox="1"/>
          <p:nvPr userDrawn="1"/>
        </p:nvSpPr>
        <p:spPr>
          <a:xfrm>
            <a:off x="473406" y="4819839"/>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18124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Rectangle 13"/>
          <p:cNvSpPr/>
          <p:nvPr userDrawn="1"/>
        </p:nvSpPr>
        <p:spPr>
          <a:xfrm>
            <a:off x="0" y="-1"/>
            <a:ext cx="9144000" cy="1126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678E5E9-0359-4E02-BAFA-621F149247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9582"/>
            <a:ext cx="9144000" cy="2221084"/>
          </a:xfrm>
          <a:prstGeom prst="rect">
            <a:avLst/>
          </a:prstGeom>
        </p:spPr>
      </p:pic>
      <p:sp>
        <p:nvSpPr>
          <p:cNvPr id="2"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descr="triangle_overlay.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87163" y="1059582"/>
            <a:ext cx="2256837" cy="2221084"/>
          </a:xfrm>
          <a:prstGeom prst="rect">
            <a:avLst/>
          </a:prstGeom>
        </p:spPr>
      </p:pic>
      <p:cxnSp>
        <p:nvCxnSpPr>
          <p:cNvPr id="17" name="Straight Connector 16"/>
          <p:cNvCxnSpPr/>
          <p:nvPr userDrawn="1"/>
        </p:nvCxnSpPr>
        <p:spPr>
          <a:xfrm>
            <a:off x="0" y="3280666"/>
            <a:ext cx="9144000"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ce_master_full_300dpi_rgb.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9" name="TextBox 18">
            <a:extLst>
              <a:ext uri="{FF2B5EF4-FFF2-40B4-BE49-F238E27FC236}">
                <a16:creationId xmlns:a16="http://schemas.microsoft.com/office/drawing/2014/main" id="{734A1CC9-B331-459F-A3A0-E8E712487893}"/>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20" name="TextBox 19">
            <a:extLst>
              <a:ext uri="{FF2B5EF4-FFF2-40B4-BE49-F238E27FC236}">
                <a16:creationId xmlns:a16="http://schemas.microsoft.com/office/drawing/2014/main" id="{55B012FA-90AD-4A43-9580-A35336DACEB2}"/>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60515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Rectangle 13"/>
          <p:cNvSpPr/>
          <p:nvPr userDrawn="1"/>
        </p:nvSpPr>
        <p:spPr>
          <a:xfrm>
            <a:off x="0" y="0"/>
            <a:ext cx="91440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iStock-819639656.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9582"/>
            <a:ext cx="9144000" cy="2221084"/>
          </a:xfrm>
          <a:prstGeom prst="rect">
            <a:avLst/>
          </a:prstGeom>
        </p:spPr>
      </p:pic>
      <p:pic>
        <p:nvPicPr>
          <p:cNvPr id="17" name="Picture 16" descr="triangle_overlay.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87163" y="1059582"/>
            <a:ext cx="2256837" cy="2221084"/>
          </a:xfrm>
          <a:prstGeom prst="rect">
            <a:avLst/>
          </a:prstGeom>
        </p:spPr>
      </p:pic>
      <p:cxnSp>
        <p:nvCxnSpPr>
          <p:cNvPr id="12" name="Straight Connector 11"/>
          <p:cNvCxnSpPr/>
          <p:nvPr userDrawn="1"/>
        </p:nvCxnSpPr>
        <p:spPr>
          <a:xfrm>
            <a:off x="0" y="3280666"/>
            <a:ext cx="9144000"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ice_master_full_300dpi_rgb.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6" name="TextBox 15">
            <a:extLst>
              <a:ext uri="{FF2B5EF4-FFF2-40B4-BE49-F238E27FC236}">
                <a16:creationId xmlns:a16="http://schemas.microsoft.com/office/drawing/2014/main" id="{E5FE8909-6B5B-4DED-83F8-5786BA374534}"/>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19" name="TextBox 18">
            <a:extLst>
              <a:ext uri="{FF2B5EF4-FFF2-40B4-BE49-F238E27FC236}">
                <a16:creationId xmlns:a16="http://schemas.microsoft.com/office/drawing/2014/main" id="{4AF7073B-9161-402B-9B96-B9B458A290D8}"/>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63906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Rectangle 13"/>
          <p:cNvSpPr/>
          <p:nvPr userDrawn="1"/>
        </p:nvSpPr>
        <p:spPr>
          <a:xfrm>
            <a:off x="0" y="0"/>
            <a:ext cx="9144000" cy="10595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ce_master_full_300dpi_rgb.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25"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26"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extBox 15">
            <a:extLst>
              <a:ext uri="{FF2B5EF4-FFF2-40B4-BE49-F238E27FC236}">
                <a16:creationId xmlns:a16="http://schemas.microsoft.com/office/drawing/2014/main" id="{242891BA-5090-48EA-992B-1317EC6F94DE}"/>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17" name="TextBox 16">
            <a:extLst>
              <a:ext uri="{FF2B5EF4-FFF2-40B4-BE49-F238E27FC236}">
                <a16:creationId xmlns:a16="http://schemas.microsoft.com/office/drawing/2014/main" id="{58AC1827-0F3C-4B8A-ADDC-81506F8F3AA7}"/>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12864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7" name="Picture 16"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Rectangle 17"/>
          <p:cNvSpPr/>
          <p:nvPr userDrawn="1"/>
        </p:nvSpPr>
        <p:spPr>
          <a:xfrm>
            <a:off x="0" y="0"/>
            <a:ext cx="9144000" cy="10595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457200" y="4816573"/>
            <a:ext cx="2133600" cy="230832"/>
          </a:xfrm>
          <a:prstGeom prst="rect">
            <a:avLst/>
          </a:prstGeom>
        </p:spPr>
        <p:txBody>
          <a:bodyPr>
            <a:spAutoFit/>
          </a:bodyPr>
          <a:lstStyle>
            <a:lvl1pPr>
              <a:defRPr sz="900">
                <a:solidFill>
                  <a:srgbClr val="FFFFFF"/>
                </a:solidFill>
                <a:latin typeface="Arial"/>
                <a:cs typeface="Arial"/>
              </a:defRPr>
            </a:lvl1pPr>
          </a:lstStyle>
          <a:p>
            <a:fld id="{ABE899DB-3D07-644F-8226-F45D5B375098}" type="datetime1">
              <a:rPr lang="en-GB" smtClean="0"/>
              <a:t>28/05/2026</a:t>
            </a:fld>
            <a:endParaRPr lang="en-US"/>
          </a:p>
        </p:txBody>
      </p:sp>
      <p:sp>
        <p:nvSpPr>
          <p:cNvPr id="11" name="Footer Placeholder 4"/>
          <p:cNvSpPr>
            <a:spLocks noGrp="1"/>
          </p:cNvSpPr>
          <p:nvPr>
            <p:ph type="ftr" sz="quarter" idx="11"/>
          </p:nvPr>
        </p:nvSpPr>
        <p:spPr>
          <a:xfrm>
            <a:off x="3124200" y="4816573"/>
            <a:ext cx="2895600" cy="230832"/>
          </a:xfrm>
          <a:prstGeom prst="rect">
            <a:avLst/>
          </a:prstGeom>
        </p:spPr>
        <p:txBody>
          <a:bodyPr>
            <a:spAutoFit/>
          </a:bodyPr>
          <a:lstStyle>
            <a:lvl1pPr>
              <a:defRPr sz="900">
                <a:solidFill>
                  <a:srgbClr val="FFFFFF"/>
                </a:solidFill>
                <a:latin typeface="Arial"/>
                <a:cs typeface="Arial"/>
              </a:defRPr>
            </a:lvl1pPr>
          </a:lstStyle>
          <a:p>
            <a:r>
              <a:rPr lang="en-US"/>
              <a:t>Institution of Civil Engineers</a:t>
            </a:r>
          </a:p>
        </p:txBody>
      </p:sp>
      <p:sp>
        <p:nvSpPr>
          <p:cNvPr id="12" name="Slide Number Placeholder 5"/>
          <p:cNvSpPr>
            <a:spLocks noGrp="1"/>
          </p:cNvSpPr>
          <p:nvPr>
            <p:ph type="sldNum" sz="quarter" idx="12"/>
          </p:nvPr>
        </p:nvSpPr>
        <p:spPr>
          <a:xfrm>
            <a:off x="6553200" y="4816573"/>
            <a:ext cx="2133600" cy="230832"/>
          </a:xfrm>
        </p:spPr>
        <p:txBody>
          <a:bodyPr>
            <a:spAutoFit/>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9" name="Picture 18" descr="ice_master_full_300dpi_rgb.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33267" y="0"/>
            <a:ext cx="1016795" cy="1045464"/>
          </a:xfrm>
          <a:prstGeom prst="rect">
            <a:avLst/>
          </a:prstGeom>
        </p:spPr>
      </p:pic>
      <p:sp>
        <p:nvSpPr>
          <p:cNvPr id="13"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14"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1304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816573"/>
            <a:ext cx="2133600" cy="230832"/>
          </a:xfrm>
          <a:prstGeom prst="rect">
            <a:avLst/>
          </a:prstGeom>
        </p:spPr>
        <p:txBody>
          <a:bodyPr/>
          <a:lstStyle/>
          <a:p>
            <a:fld id="{6C4FF852-92E5-0849-8B23-ACB44202E05D}" type="datetime1">
              <a:rPr lang="en-GB" smtClean="0"/>
              <a:t>28/05/2026</a:t>
            </a:fld>
            <a:endParaRPr lang="en-US"/>
          </a:p>
        </p:txBody>
      </p:sp>
      <p:sp>
        <p:nvSpPr>
          <p:cNvPr id="4" name="Footer Placeholder 3"/>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5" name="Slide Number Placeholder 4"/>
          <p:cNvSpPr>
            <a:spLocks noGrp="1"/>
          </p:cNvSpPr>
          <p:nvPr>
            <p:ph type="sldNum" sz="quarter" idx="12"/>
          </p:nvPr>
        </p:nvSpPr>
        <p:spPr/>
        <p:txBody>
          <a:bodyPr/>
          <a:lstStyle/>
          <a:p>
            <a:fld id="{34AFA7FE-CD8C-F049-A609-816E200170F9}" type="slidenum">
              <a:rPr lang="en-US" smtClean="0"/>
              <a:pPr/>
              <a:t>‹#›</a:t>
            </a:fld>
            <a:endParaRPr lang="en-US"/>
          </a:p>
        </p:txBody>
      </p:sp>
    </p:spTree>
    <p:extLst>
      <p:ext uri="{BB962C8B-B14F-4D97-AF65-F5344CB8AC3E}">
        <p14:creationId xmlns:p14="http://schemas.microsoft.com/office/powerpoint/2010/main" val="118426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816573"/>
            <a:ext cx="2133600" cy="230832"/>
          </a:xfrm>
          <a:prstGeom prst="rect">
            <a:avLst/>
          </a:prstGeom>
        </p:spPr>
        <p:txBody>
          <a:bodyPr/>
          <a:lstStyle/>
          <a:p>
            <a:fld id="{DECD6250-0696-5945-A51E-8513534A9B3A}" type="datetime1">
              <a:rPr lang="en-GB" smtClean="0"/>
              <a:t>28/05/2026</a:t>
            </a:fld>
            <a:endParaRPr lang="en-US"/>
          </a:p>
        </p:txBody>
      </p:sp>
      <p:sp>
        <p:nvSpPr>
          <p:cNvPr id="5" name="Footer Placeholder 4"/>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4251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816573"/>
            <a:ext cx="2133600" cy="230832"/>
          </a:xfrm>
          <a:prstGeom prst="rect">
            <a:avLst/>
          </a:prstGeom>
        </p:spPr>
        <p:txBody>
          <a:bodyPr/>
          <a:lstStyle/>
          <a:p>
            <a:fld id="{596C8942-A2F1-F448-9CEA-6782AF35BF39}" type="datetime1">
              <a:rPr lang="en-GB" smtClean="0"/>
              <a:t>28/05/2026</a:t>
            </a:fld>
            <a:endParaRPr lang="en-US"/>
          </a:p>
        </p:txBody>
      </p:sp>
      <p:sp>
        <p:nvSpPr>
          <p:cNvPr id="6" name="Footer Placeholder 5"/>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01316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444889"/>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44889"/>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816573"/>
            <a:ext cx="2133600" cy="230832"/>
          </a:xfrm>
          <a:prstGeom prst="rect">
            <a:avLst/>
          </a:prstGeom>
        </p:spPr>
        <p:txBody>
          <a:bodyPr/>
          <a:lstStyle/>
          <a:p>
            <a:fld id="{1C8BCB41-1C77-5B4E-A02D-13494E777835}" type="datetime1">
              <a:rPr lang="en-GB" smtClean="0"/>
              <a:t>28/05/2026</a:t>
            </a:fld>
            <a:endParaRPr lang="en-US"/>
          </a:p>
        </p:txBody>
      </p:sp>
      <p:sp>
        <p:nvSpPr>
          <p:cNvPr id="8" name="Footer Placeholder 7"/>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9" name="Slide Number Placeholder 8"/>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401132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391400" cy="8089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816573"/>
            <a:ext cx="2133600" cy="230832"/>
          </a:xfrm>
          <a:prstGeom prst="rect">
            <a:avLst/>
          </a:prstGeom>
        </p:spPr>
        <p:txBody>
          <a:bodyPr vert="horz" lIns="91440" tIns="45720" rIns="91440" bIns="45720" rtlCol="0" anchor="ctr">
            <a:spAutoFit/>
          </a:bodyPr>
          <a:lstStyle>
            <a:lvl1pPr algn="r">
              <a:defRPr sz="900">
                <a:solidFill>
                  <a:schemeClr val="bg1">
                    <a:lumMod val="50000"/>
                  </a:schemeClr>
                </a:solidFill>
                <a:latin typeface="Arial"/>
                <a:cs typeface="Arial"/>
              </a:defRPr>
            </a:lvl1pPr>
          </a:lstStyle>
          <a:p>
            <a:fld id="{34AFA7FE-CD8C-F049-A609-816E200170F9}" type="slidenum">
              <a:rPr lang="en-US" smtClean="0"/>
              <a:pPr/>
              <a:t>‹#›</a:t>
            </a:fld>
            <a:endParaRPr lang="en-US"/>
          </a:p>
        </p:txBody>
      </p:sp>
      <p:pic>
        <p:nvPicPr>
          <p:cNvPr id="10" name="Picture 9" descr="fph_vertical_blue_rgb.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034867" y="205979"/>
            <a:ext cx="651933" cy="808993"/>
          </a:xfrm>
          <a:prstGeom prst="rect">
            <a:avLst/>
          </a:prstGeom>
        </p:spPr>
      </p:pic>
      <p:pic>
        <p:nvPicPr>
          <p:cNvPr id="11" name="Picture 10" descr="ice_master_full_300dpi_rgb.jp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933267" y="0"/>
            <a:ext cx="1016795" cy="1045464"/>
          </a:xfrm>
          <a:prstGeom prst="rect">
            <a:avLst/>
          </a:prstGeom>
        </p:spPr>
      </p:pic>
      <p:pic>
        <p:nvPicPr>
          <p:cNvPr id="8" name="Picture 7" descr="ice_ppt_header.jpg">
            <a:extLst>
              <a:ext uri="{FF2B5EF4-FFF2-40B4-BE49-F238E27FC236}">
                <a16:creationId xmlns:a16="http://schemas.microsoft.com/office/drawing/2014/main" id="{7D1ED76F-C18B-4B6A-9843-DD61B28ADEE1}"/>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0" y="0"/>
            <a:ext cx="7793736" cy="1045464"/>
          </a:xfrm>
          <a:prstGeom prst="rect">
            <a:avLst/>
          </a:prstGeom>
        </p:spPr>
      </p:pic>
    </p:spTree>
    <p:extLst>
      <p:ext uri="{BB962C8B-B14F-4D97-AF65-F5344CB8AC3E}">
        <p14:creationId xmlns:p14="http://schemas.microsoft.com/office/powerpoint/2010/main" val="121816111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1" r:id="rId4"/>
    <p:sldLayoutId id="2147483651" r:id="rId5"/>
    <p:sldLayoutId id="2147483663" r:id="rId6"/>
    <p:sldLayoutId id="2147483650" r:id="rId7"/>
    <p:sldLayoutId id="2147483652" r:id="rId8"/>
    <p:sldLayoutId id="2147483653" r:id="rId9"/>
    <p:sldLayoutId id="2147483654" r:id="rId10"/>
    <p:sldLayoutId id="2147483655" r:id="rId11"/>
    <p:sldLayoutId id="2147483657" r:id="rId12"/>
    <p:sldLayoutId id="2147483658" r:id="rId13"/>
    <p:sldLayoutId id="2147483659" r:id="rId14"/>
  </p:sldLayoutIdLst>
  <p:hf hdr="0"/>
  <p:txStyles>
    <p:titleStyle>
      <a:lvl1pPr algn="l" defTabSz="457200" rtl="0" eaLnBrk="1" latinLnBrk="0" hangingPunct="1">
        <a:spcBef>
          <a:spcPct val="0"/>
        </a:spcBef>
        <a:buNone/>
        <a:defRPr sz="28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youtube.com/watch?v=W37zfuqSj5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82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51D9-9548-4CD2-A33E-BCA9E4CEA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AE6E5-D371-9260-F43A-3C1732426F8F}"/>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game – scores &amp; prizes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F8CBA196-53C5-210A-6271-613543B11081}"/>
              </a:ext>
            </a:extLst>
          </p:cNvPr>
          <p:cNvSpPr>
            <a:spLocks noGrp="1"/>
          </p:cNvSpPr>
          <p:nvPr>
            <p:ph type="sldNum" sz="quarter" idx="12"/>
          </p:nvPr>
        </p:nvSpPr>
        <p:spPr/>
        <p:txBody>
          <a:bodyPr/>
          <a:lstStyle/>
          <a:p>
            <a:fld id="{34AFA7FE-CD8C-F049-A609-816E200170F9}" type="slidenum">
              <a:rPr lang="en-US" smtClean="0"/>
              <a:t>10</a:t>
            </a:fld>
            <a:endParaRPr lang="en-US"/>
          </a:p>
        </p:txBody>
      </p:sp>
      <p:sp>
        <p:nvSpPr>
          <p:cNvPr id="9" name="Rectangle 8">
            <a:extLst>
              <a:ext uri="{FF2B5EF4-FFF2-40B4-BE49-F238E27FC236}">
                <a16:creationId xmlns:a16="http://schemas.microsoft.com/office/drawing/2014/main" id="{9AD71C13-9791-E55B-6183-DC39905B45B9}"/>
              </a:ext>
            </a:extLst>
          </p:cNvPr>
          <p:cNvSpPr/>
          <p:nvPr/>
        </p:nvSpPr>
        <p:spPr>
          <a:xfrm>
            <a:off x="553974" y="1339315"/>
            <a:ext cx="8212339" cy="3077766"/>
          </a:xfrm>
          <a:prstGeom prst="rect">
            <a:avLst/>
          </a:prstGeom>
          <a:solidFill>
            <a:schemeClr val="bg1">
              <a:alpha val="50000"/>
            </a:schemeClr>
          </a:solidFill>
        </p:spPr>
        <p:txBody>
          <a:bodyPr wrap="square" lIns="91440" tIns="45720" rIns="91440" bIns="45720" anchor="t">
            <a:spAutoFit/>
          </a:bodyPr>
          <a:lstStyle/>
          <a:p>
            <a:r>
              <a:rPr lang="en-GB" sz="2000" b="1" dirty="0">
                <a:solidFill>
                  <a:srgbClr val="007A92"/>
                </a:solidFill>
                <a:latin typeface="Noto Sans"/>
                <a:ea typeface="Noto Sans"/>
                <a:cs typeface="Noto Sans"/>
              </a:rPr>
              <a:t>Project Pitch … the Gold, Silver and Bronze Awards</a:t>
            </a:r>
            <a:endParaRPr lang="en-GB" b="1" dirty="0">
              <a:solidFill>
                <a:srgbClr val="007A92"/>
              </a:solidFill>
              <a:latin typeface="Noto Sans"/>
              <a:ea typeface="Noto Sans"/>
              <a:cs typeface="Noto Sans"/>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The teams who submit the top three Project Pitches will win:</a:t>
            </a: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       </a:t>
            </a:r>
            <a:r>
              <a:rPr lang="en-GB" sz="1600" dirty="0">
                <a:latin typeface="Noto Sans" panose="020B0502040504020204" pitchFamily="34" charset="0"/>
                <a:ea typeface="Noto Sans" panose="020B0502040504020204" pitchFamily="34" charset="0"/>
                <a:cs typeface="Noto Sans" panose="020B0502040504020204" pitchFamily="34" charset="0"/>
              </a:rPr>
              <a:t>Cash prizes of up to £2,000 (shared equally between students and school).</a:t>
            </a:r>
          </a:p>
          <a:p>
            <a:r>
              <a:rPr lang="en-GB" dirty="0">
                <a:latin typeface="Noto Sans" panose="020B0502040504020204" pitchFamily="34" charset="0"/>
                <a:ea typeface="Noto Sans" panose="020B0502040504020204" pitchFamily="34" charset="0"/>
                <a:cs typeface="Noto Sans" panose="020B0502040504020204" pitchFamily="34" charset="0"/>
              </a:rPr>
              <a:t> </a:t>
            </a:r>
          </a:p>
          <a:p>
            <a:r>
              <a:rPr lang="en-GB" dirty="0">
                <a:latin typeface="Noto Sans"/>
                <a:ea typeface="Noto Sans"/>
                <a:cs typeface="Noto Sans"/>
              </a:rPr>
              <a:t>        </a:t>
            </a:r>
            <a:r>
              <a:rPr lang="en-GB" sz="1600" dirty="0">
                <a:latin typeface="Noto Sans"/>
                <a:ea typeface="Noto Sans"/>
                <a:cs typeface="Noto Sans"/>
              </a:rPr>
              <a:t>A money-can’t-buy VIP trip including lunch at the Institution of Civil Engineers’ 	London headquarters!</a:t>
            </a:r>
          </a:p>
          <a:p>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Arial" panose="020B0604020202020204" pitchFamily="34" charset="0"/>
              <a:cs typeface="Arial" panose="020B0604020202020204" pitchFamily="34" charset="0"/>
            </a:endParaRPr>
          </a:p>
          <a:p>
            <a:endParaRPr lang="en-GB" sz="1400" dirty="0"/>
          </a:p>
        </p:txBody>
      </p:sp>
      <p:sp>
        <p:nvSpPr>
          <p:cNvPr id="3" name="Star: 5 Points 2">
            <a:extLst>
              <a:ext uri="{FF2B5EF4-FFF2-40B4-BE49-F238E27FC236}">
                <a16:creationId xmlns:a16="http://schemas.microsoft.com/office/drawing/2014/main" id="{C23B4A31-C3EC-4FDE-A8DF-6F56B57DC295}"/>
              </a:ext>
            </a:extLst>
          </p:cNvPr>
          <p:cNvSpPr/>
          <p:nvPr/>
        </p:nvSpPr>
        <p:spPr>
          <a:xfrm>
            <a:off x="553974" y="2411690"/>
            <a:ext cx="472670" cy="455868"/>
          </a:xfrm>
          <a:prstGeom prst="star5">
            <a:avLst/>
          </a:prstGeom>
          <a:solidFill>
            <a:srgbClr val="F1B434"/>
          </a:solidFill>
          <a:ln>
            <a:solidFill>
              <a:srgbClr val="F1B434"/>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8925693C-4D0A-9B8C-37EF-2BE488187FF3}"/>
              </a:ext>
            </a:extLst>
          </p:cNvPr>
          <p:cNvSpPr/>
          <p:nvPr/>
        </p:nvSpPr>
        <p:spPr>
          <a:xfrm>
            <a:off x="553974" y="2963967"/>
            <a:ext cx="472670" cy="455868"/>
          </a:xfrm>
          <a:prstGeom prst="star5">
            <a:avLst/>
          </a:prstGeom>
          <a:solidFill>
            <a:srgbClr val="F1B434"/>
          </a:solidFill>
          <a:ln>
            <a:solidFill>
              <a:srgbClr val="F1B434"/>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A triangle with a black background&#10;&#10;Description automatically generated">
            <a:extLst>
              <a:ext uri="{FF2B5EF4-FFF2-40B4-BE49-F238E27FC236}">
                <a16:creationId xmlns:a16="http://schemas.microsoft.com/office/drawing/2014/main" id="{04AB4F23-743F-AA92-C61A-A6FC8A3719A1}"/>
              </a:ext>
            </a:extLst>
          </p:cNvPr>
          <p:cNvPicPr>
            <a:picLocks noChangeAspect="1"/>
          </p:cNvPicPr>
          <p:nvPr/>
        </p:nvPicPr>
        <p:blipFill>
          <a:blip r:embed="rId3"/>
          <a:stretch>
            <a:fillRect/>
          </a:stretch>
        </p:blipFill>
        <p:spPr>
          <a:xfrm>
            <a:off x="6553199" y="3515307"/>
            <a:ext cx="1502789" cy="1301266"/>
          </a:xfrm>
          <a:prstGeom prst="rect">
            <a:avLst/>
          </a:prstGeom>
        </p:spPr>
      </p:pic>
      <p:pic>
        <p:nvPicPr>
          <p:cNvPr id="8" name="Picture 7" descr="A stack of blue and white cards&#10;&#10;Description automatically generated">
            <a:extLst>
              <a:ext uri="{FF2B5EF4-FFF2-40B4-BE49-F238E27FC236}">
                <a16:creationId xmlns:a16="http://schemas.microsoft.com/office/drawing/2014/main" id="{44962E36-8DEA-0E21-56B4-35F803A21C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9214" y="3849422"/>
            <a:ext cx="1571400" cy="1082567"/>
          </a:xfrm>
          <a:prstGeom prst="rect">
            <a:avLst/>
          </a:prstGeom>
        </p:spPr>
      </p:pic>
    </p:spTree>
    <p:extLst>
      <p:ext uri="{BB962C8B-B14F-4D97-AF65-F5344CB8AC3E}">
        <p14:creationId xmlns:p14="http://schemas.microsoft.com/office/powerpoint/2010/main" val="29583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51D9-9548-4CD2-A33E-BCA9E4CEA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AE6E5-D371-9260-F43A-3C1732426F8F}"/>
              </a:ext>
            </a:extLst>
          </p:cNvPr>
          <p:cNvSpPr>
            <a:spLocks noGrp="1"/>
          </p:cNvSpPr>
          <p:nvPr>
            <p:ph type="title"/>
          </p:nvPr>
        </p:nvSpPr>
        <p:spPr/>
        <p:txBody>
          <a:bodyPr>
            <a:normAutofit/>
          </a:bodyPr>
          <a:lstStyle/>
          <a:p>
            <a:r>
              <a:rPr lang="en-GB">
                <a:latin typeface="Noto Sans" panose="020B0502040504020204" pitchFamily="34" charset="0"/>
                <a:ea typeface="Noto Sans" panose="020B0502040504020204" pitchFamily="34" charset="0"/>
                <a:cs typeface="Noto Sans" panose="020B0502040504020204" pitchFamily="34" charset="0"/>
              </a:rPr>
              <a:t>CityZen game – more prizes</a:t>
            </a:r>
            <a:endParaRPr lang="en-US">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F8CBA196-53C5-210A-6271-613543B11081}"/>
              </a:ext>
            </a:extLst>
          </p:cNvPr>
          <p:cNvSpPr>
            <a:spLocks noGrp="1"/>
          </p:cNvSpPr>
          <p:nvPr>
            <p:ph type="sldNum" sz="quarter" idx="12"/>
          </p:nvPr>
        </p:nvSpPr>
        <p:spPr/>
        <p:txBody>
          <a:bodyPr/>
          <a:lstStyle/>
          <a:p>
            <a:fld id="{34AFA7FE-CD8C-F049-A609-816E200170F9}" type="slidenum">
              <a:rPr lang="en-US" smtClean="0"/>
              <a:t>11</a:t>
            </a:fld>
            <a:endParaRPr lang="en-US"/>
          </a:p>
        </p:txBody>
      </p:sp>
      <p:sp>
        <p:nvSpPr>
          <p:cNvPr id="9" name="Rectangle 8">
            <a:extLst>
              <a:ext uri="{FF2B5EF4-FFF2-40B4-BE49-F238E27FC236}">
                <a16:creationId xmlns:a16="http://schemas.microsoft.com/office/drawing/2014/main" id="{9AD71C13-9791-E55B-6183-DC39905B45B9}"/>
              </a:ext>
            </a:extLst>
          </p:cNvPr>
          <p:cNvSpPr/>
          <p:nvPr/>
        </p:nvSpPr>
        <p:spPr>
          <a:xfrm>
            <a:off x="553974" y="1339315"/>
            <a:ext cx="8409552" cy="3323987"/>
          </a:xfrm>
          <a:prstGeom prst="rect">
            <a:avLst/>
          </a:prstGeom>
          <a:solidFill>
            <a:schemeClr val="bg1">
              <a:alpha val="50000"/>
            </a:schemeClr>
          </a:solidFill>
        </p:spPr>
        <p:txBody>
          <a:bodyPr wrap="square">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Special award for 2026</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sz="1400" dirty="0">
                <a:latin typeface="Noto Sans" panose="020B0502040504020204" pitchFamily="34" charset="0"/>
                <a:ea typeface="Noto Sans" panose="020B0502040504020204" pitchFamily="34" charset="0"/>
                <a:cs typeface="Noto Sans" panose="020B0502040504020204" pitchFamily="34" charset="0"/>
              </a:rPr>
              <a:t>The additional award* for Project Pitches is:</a:t>
            </a: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US" b="1" dirty="0">
                <a:latin typeface="Noto Sans" panose="020B0502040504020204" pitchFamily="34" charset="0"/>
                <a:ea typeface="Noto Sans" panose="020B0502040504020204" pitchFamily="34" charset="0"/>
                <a:cs typeface="Noto Sans" panose="020B0502040504020204" pitchFamily="34" charset="0"/>
              </a:rPr>
              <a:t>JBA Trust Special Award for Nature and People Positive Innovation</a:t>
            </a:r>
            <a:endParaRPr lang="en-GB" b="1" dirty="0">
              <a:latin typeface="Noto Sans" panose="020B0502040504020204" pitchFamily="34" charset="0"/>
              <a:ea typeface="Noto Sans" panose="020B0502040504020204" pitchFamily="34" charset="0"/>
              <a:cs typeface="Noto Sans" panose="020B0502040504020204" pitchFamily="34" charset="0"/>
            </a:endParaRPr>
          </a:p>
          <a:p>
            <a:r>
              <a:rPr lang="en-US" sz="1400" dirty="0">
                <a:latin typeface="Noto Sans" panose="020B0502040504020204" pitchFamily="34" charset="0"/>
                <a:ea typeface="Noto Sans" panose="020B0502040504020204" pitchFamily="34" charset="0"/>
                <a:cs typeface="Noto Sans" panose="020B0502040504020204" pitchFamily="34" charset="0"/>
              </a:rPr>
              <a:t>For the most creative and practical way to support nature and the environment. </a:t>
            </a:r>
          </a:p>
          <a:p>
            <a:r>
              <a:rPr lang="en-US" sz="1400" dirty="0">
                <a:solidFill>
                  <a:srgbClr val="007CBD"/>
                </a:solidFill>
                <a:latin typeface="Noto Sans" panose="020B0502040504020204" pitchFamily="34" charset="0"/>
                <a:ea typeface="Noto Sans" panose="020B0502040504020204" pitchFamily="34" charset="0"/>
                <a:cs typeface="Noto Sans" panose="020B0502040504020204" pitchFamily="34" charset="0"/>
              </a:rPr>
              <a:t>Prize: £500 – split equally between students and school. </a:t>
            </a:r>
            <a:endParaRPr lang="en-GB" sz="1400" dirty="0">
              <a:solidFill>
                <a:srgbClr val="007CBD"/>
              </a:solidFill>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 </a:t>
            </a:r>
          </a:p>
          <a:p>
            <a:endParaRPr lang="en-US" sz="1400" dirty="0">
              <a:latin typeface="Noto Sans" panose="020B0502040504020204" pitchFamily="34" charset="0"/>
              <a:ea typeface="Noto Sans" panose="020B0502040504020204" pitchFamily="34" charset="0"/>
              <a:cs typeface="Noto Sans" panose="020B0502040504020204" pitchFamily="34" charset="0"/>
            </a:endParaRPr>
          </a:p>
          <a:p>
            <a:endParaRPr lang="en-US" sz="1400" dirty="0">
              <a:latin typeface="Noto Sans" panose="020B0502040504020204" pitchFamily="34" charset="0"/>
              <a:ea typeface="Noto Sans" panose="020B0502040504020204" pitchFamily="34" charset="0"/>
              <a:cs typeface="Noto Sans" panose="020B0502040504020204" pitchFamily="34" charset="0"/>
            </a:endParaRPr>
          </a:p>
          <a:p>
            <a:r>
              <a:rPr lang="en-US" sz="1400" b="1" dirty="0">
                <a:solidFill>
                  <a:srgbClr val="007CBD"/>
                </a:solidFill>
                <a:latin typeface="Noto Sans" panose="020B0502040504020204" pitchFamily="34" charset="0"/>
                <a:ea typeface="Noto Sans" panose="020B0502040504020204" pitchFamily="34" charset="0"/>
                <a:cs typeface="Noto Sans" panose="020B0502040504020204" pitchFamily="34" charset="0"/>
              </a:rPr>
              <a:t>This award winner will also be invited to the VIP visit to ICE’s London Headquarters with the </a:t>
            </a:r>
            <a:r>
              <a:rPr lang="en-GB" sz="1400" b="1" dirty="0">
                <a:solidFill>
                  <a:srgbClr val="007CBD"/>
                </a:solidFill>
                <a:latin typeface="Noto Sans" panose="020B0502040504020204" pitchFamily="34" charset="0"/>
                <a:ea typeface="Noto Sans" panose="020B0502040504020204" pitchFamily="34" charset="0"/>
                <a:cs typeface="Noto Sans" panose="020B0502040504020204" pitchFamily="34" charset="0"/>
              </a:rPr>
              <a:t>Gold, Silver and Bronze winners.</a:t>
            </a:r>
          </a:p>
          <a:p>
            <a:endParaRPr lang="en-GB" sz="1000" dirty="0">
              <a:latin typeface="Noto Sans" panose="020B0502040504020204" pitchFamily="34" charset="0"/>
              <a:ea typeface="Noto Sans" panose="020B0502040504020204" pitchFamily="34" charset="0"/>
              <a:cs typeface="Noto Sans" panose="020B0502040504020204" pitchFamily="34" charset="0"/>
            </a:endParaRPr>
          </a:p>
          <a:p>
            <a:r>
              <a:rPr lang="en-GB" sz="1000" dirty="0">
                <a:latin typeface="Noto Sans" panose="020B0502040504020204" pitchFamily="34" charset="0"/>
                <a:ea typeface="Noto Sans" panose="020B0502040504020204" pitchFamily="34" charset="0"/>
                <a:cs typeface="Noto Sans" panose="020B0502040504020204" pitchFamily="34" charset="0"/>
              </a:rPr>
              <a:t>*Additional awards are subject to change at ICE’s discretion</a:t>
            </a:r>
            <a:endParaRPr lang="en-GB" sz="1400" dirty="0"/>
          </a:p>
        </p:txBody>
      </p:sp>
      <p:pic>
        <p:nvPicPr>
          <p:cNvPr id="4" name="Picture 3" descr="A blue triangle with black background&#10;&#10;Description automatically generated">
            <a:extLst>
              <a:ext uri="{FF2B5EF4-FFF2-40B4-BE49-F238E27FC236}">
                <a16:creationId xmlns:a16="http://schemas.microsoft.com/office/drawing/2014/main" id="{E99CC70F-3F33-3D8A-A378-8DCE28B07C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45545" y="2571750"/>
            <a:ext cx="1294394" cy="1121128"/>
          </a:xfrm>
          <a:prstGeom prst="rect">
            <a:avLst/>
          </a:prstGeom>
        </p:spPr>
      </p:pic>
      <p:pic>
        <p:nvPicPr>
          <p:cNvPr id="6" name="Picture 5" descr="A yellow trophy with black background&#10;&#10;Description automatically generated">
            <a:extLst>
              <a:ext uri="{FF2B5EF4-FFF2-40B4-BE49-F238E27FC236}">
                <a16:creationId xmlns:a16="http://schemas.microsoft.com/office/drawing/2014/main" id="{18700189-C7AF-6E47-9F35-080C922B68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45545" y="2764673"/>
            <a:ext cx="1024680" cy="1087737"/>
          </a:xfrm>
          <a:prstGeom prst="rect">
            <a:avLst/>
          </a:prstGeom>
        </p:spPr>
      </p:pic>
    </p:spTree>
    <p:extLst>
      <p:ext uri="{BB962C8B-B14F-4D97-AF65-F5344CB8AC3E}">
        <p14:creationId xmlns:p14="http://schemas.microsoft.com/office/powerpoint/2010/main" val="32879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BFC0-9B65-714E-FA29-62091338D41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43C5B43-C613-35B1-7538-CBE702EC1305}"/>
              </a:ext>
            </a:extLst>
          </p:cNvPr>
          <p:cNvSpPr/>
          <p:nvPr/>
        </p:nvSpPr>
        <p:spPr>
          <a:xfrm>
            <a:off x="553974" y="1339315"/>
            <a:ext cx="8063251" cy="3231654"/>
          </a:xfrm>
          <a:prstGeom prst="rect">
            <a:avLst/>
          </a:prstGeom>
          <a:solidFill>
            <a:schemeClr val="bg1">
              <a:alpha val="50000"/>
            </a:schemeClr>
          </a:solidFill>
        </p:spPr>
        <p:txBody>
          <a:bodyPr wrap="square" lIns="91440" tIns="45720" rIns="91440" bIns="45720" anchor="t">
            <a:spAutoFit/>
          </a:bodyPr>
          <a:lstStyle/>
          <a:p>
            <a:r>
              <a:rPr lang="en-GB" sz="2000" b="1">
                <a:solidFill>
                  <a:srgbClr val="007A92"/>
                </a:solidFill>
                <a:latin typeface="Noto Sans" panose="020B0502040504020204" pitchFamily="34" charset="0"/>
                <a:ea typeface="Noto Sans" panose="020B0502040504020204" pitchFamily="34" charset="0"/>
                <a:cs typeface="Noto Sans" panose="020B0502040504020204" pitchFamily="34" charset="0"/>
              </a:rPr>
              <a:t>At the end of the game…</a:t>
            </a:r>
            <a:endParaRPr lang="en-GB" b="1">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a:latin typeface="Noto Sans" panose="020B0502040504020204" pitchFamily="34" charset="0"/>
              <a:ea typeface="Noto Sans" panose="020B0502040504020204" pitchFamily="34" charset="0"/>
              <a:cs typeface="Noto Sans" panose="020B0502040504020204" pitchFamily="34" charset="0"/>
            </a:endParaRPr>
          </a:p>
          <a:p>
            <a:r>
              <a:rPr lang="en-GB">
                <a:latin typeface="Noto Sans" panose="020B0502040504020204" pitchFamily="34" charset="0"/>
                <a:ea typeface="Noto Sans" panose="020B0502040504020204" pitchFamily="34" charset="0"/>
                <a:cs typeface="Noto Sans" panose="020B0502040504020204" pitchFamily="34" charset="0"/>
              </a:rPr>
              <a:t>We hope you enjoyed our challenge!</a:t>
            </a:r>
          </a:p>
          <a:p>
            <a:r>
              <a:rPr lang="en-GB">
                <a:latin typeface="Noto Sans" panose="020B0502040504020204" pitchFamily="34" charset="0"/>
                <a:ea typeface="Noto Sans" panose="020B0502040504020204" pitchFamily="34" charset="0"/>
                <a:cs typeface="Noto Sans" panose="020B0502040504020204" pitchFamily="34" charset="0"/>
              </a:rPr>
              <a:t>Perhaps it’s raised a few questions, like…</a:t>
            </a:r>
          </a:p>
          <a:p>
            <a:endParaRPr lang="en-GB">
              <a:latin typeface="Noto Sans" panose="020B0502040504020204" pitchFamily="34" charset="0"/>
              <a:ea typeface="Noto Sans" panose="020B0502040504020204" pitchFamily="34" charset="0"/>
              <a:cs typeface="Noto Sans" panose="020B0502040504020204" pitchFamily="34" charset="0"/>
            </a:endParaRPr>
          </a:p>
          <a:p>
            <a:pPr>
              <a:spcBef>
                <a:spcPts val="1200"/>
              </a:spcBef>
            </a:pPr>
            <a:r>
              <a:rPr lang="en-GB" b="1">
                <a:solidFill>
                  <a:srgbClr val="007A92"/>
                </a:solidFill>
                <a:latin typeface="Noto Sans" panose="020B0502040504020204" pitchFamily="34" charset="0"/>
                <a:ea typeface="Noto Sans" panose="020B0502040504020204" pitchFamily="34" charset="0"/>
                <a:cs typeface="Noto Sans" panose="020B0502040504020204" pitchFamily="34" charset="0"/>
              </a:rPr>
              <a:t>	Did you have enough money to do everything you wanted?</a:t>
            </a:r>
          </a:p>
          <a:p>
            <a:pPr>
              <a:spcBef>
                <a:spcPts val="1200"/>
              </a:spcBef>
            </a:pPr>
            <a:r>
              <a:rPr lang="en-GB" b="1">
                <a:solidFill>
                  <a:srgbClr val="4A773C"/>
                </a:solidFill>
                <a:latin typeface="Noto Sans" panose="020B0502040504020204" pitchFamily="34" charset="0"/>
                <a:ea typeface="Noto Sans" panose="020B0502040504020204" pitchFamily="34" charset="0"/>
                <a:cs typeface="Noto Sans" panose="020B0502040504020204" pitchFamily="34" charset="0"/>
              </a:rPr>
              <a:t>Which promises did you break… and did you figure out why?</a:t>
            </a:r>
          </a:p>
          <a:p>
            <a:pPr>
              <a:spcBef>
                <a:spcPts val="1200"/>
              </a:spcBef>
            </a:pPr>
            <a:r>
              <a:rPr lang="en-GB">
                <a:latin typeface="Noto Sans" panose="020B0502040504020204" pitchFamily="34" charset="0"/>
                <a:ea typeface="Noto Sans" panose="020B0502040504020204" pitchFamily="34" charset="0"/>
                <a:cs typeface="Noto Sans" panose="020B0502040504020204" pitchFamily="34" charset="0"/>
              </a:rPr>
              <a:t>	</a:t>
            </a:r>
            <a:r>
              <a:rPr lang="en-US" b="1">
                <a:solidFill>
                  <a:srgbClr val="D22630"/>
                </a:solidFill>
                <a:latin typeface="Noto Sans" panose="020B0502040504020204" pitchFamily="34" charset="0"/>
                <a:ea typeface="Noto Sans" panose="020B0502040504020204" pitchFamily="34" charset="0"/>
                <a:cs typeface="Noto Sans" panose="020B0502040504020204" pitchFamily="34" charset="0"/>
              </a:rPr>
              <a:t>What decisions would you make differently if you did it again?</a:t>
            </a:r>
          </a:p>
          <a:p>
            <a:pPr>
              <a:spcBef>
                <a:spcPts val="1200"/>
              </a:spcBef>
            </a:pPr>
            <a:r>
              <a:rPr lang="en-GB" b="1">
                <a:solidFill>
                  <a:srgbClr val="007CBD"/>
                </a:solidFill>
                <a:latin typeface="Noto Sans" panose="020B0502040504020204" pitchFamily="34" charset="0"/>
                <a:ea typeface="Noto Sans" panose="020B0502040504020204" pitchFamily="34" charset="0"/>
                <a:cs typeface="Noto Sans" panose="020B0502040504020204" pitchFamily="34" charset="0"/>
              </a:rPr>
              <a:t>What do you think you would enjoy about being a civil engineer?</a:t>
            </a:r>
            <a:endParaRPr lang="en-GB" sz="1400"/>
          </a:p>
        </p:txBody>
      </p:sp>
      <p:pic>
        <p:nvPicPr>
          <p:cNvPr id="6" name="Picture 5" descr="A yellow triangle with black background&#10;&#10;Description automatically generated">
            <a:extLst>
              <a:ext uri="{FF2B5EF4-FFF2-40B4-BE49-F238E27FC236}">
                <a16:creationId xmlns:a16="http://schemas.microsoft.com/office/drawing/2014/main" id="{9FCD543F-3A4F-FA9E-76DD-4F69DCE539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6287" y="1510466"/>
            <a:ext cx="1382577" cy="1198688"/>
          </a:xfrm>
          <a:prstGeom prst="rect">
            <a:avLst/>
          </a:prstGeom>
        </p:spPr>
      </p:pic>
      <p:sp>
        <p:nvSpPr>
          <p:cNvPr id="2" name="Title 1">
            <a:extLst>
              <a:ext uri="{FF2B5EF4-FFF2-40B4-BE49-F238E27FC236}">
                <a16:creationId xmlns:a16="http://schemas.microsoft.com/office/drawing/2014/main" id="{6736BBE2-AD8E-14FA-ED1D-D6775BAADD5F}"/>
              </a:ext>
            </a:extLst>
          </p:cNvPr>
          <p:cNvSpPr>
            <a:spLocks noGrp="1"/>
          </p:cNvSpPr>
          <p:nvPr>
            <p:ph type="title"/>
          </p:nvPr>
        </p:nvSpPr>
        <p:spPr/>
        <p:txBody>
          <a:bodyPr>
            <a:normAutofit/>
          </a:bodyPr>
          <a:lstStyle/>
          <a:p>
            <a:r>
              <a:rPr lang="en-GB">
                <a:latin typeface="Noto Sans" panose="020B0502040504020204" pitchFamily="34" charset="0"/>
                <a:ea typeface="Noto Sans" panose="020B0502040504020204" pitchFamily="34" charset="0"/>
                <a:cs typeface="Noto Sans" panose="020B0502040504020204" pitchFamily="34" charset="0"/>
              </a:rPr>
              <a:t>CityZen game – debrief</a:t>
            </a:r>
            <a:endParaRPr lang="en-US">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4CA0B59A-31FF-7A02-A651-90AB68B7CA80}"/>
              </a:ext>
            </a:extLst>
          </p:cNvPr>
          <p:cNvSpPr>
            <a:spLocks noGrp="1"/>
          </p:cNvSpPr>
          <p:nvPr>
            <p:ph type="sldNum" sz="quarter" idx="12"/>
          </p:nvPr>
        </p:nvSpPr>
        <p:spPr/>
        <p:txBody>
          <a:bodyPr/>
          <a:lstStyle/>
          <a:p>
            <a:fld id="{34AFA7FE-CD8C-F049-A609-816E200170F9}" type="slidenum">
              <a:rPr lang="en-US" smtClean="0"/>
              <a:t>12</a:t>
            </a:fld>
            <a:endParaRPr lang="en-US"/>
          </a:p>
        </p:txBody>
      </p:sp>
      <p:pic>
        <p:nvPicPr>
          <p:cNvPr id="4" name="Picture 3" descr="A orange lightning bolt symbol&#10;&#10;Description automatically generated">
            <a:extLst>
              <a:ext uri="{FF2B5EF4-FFF2-40B4-BE49-F238E27FC236}">
                <a16:creationId xmlns:a16="http://schemas.microsoft.com/office/drawing/2014/main" id="{C9AB6421-61D2-C0D8-0870-879A9ECF84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07641" y="1656967"/>
            <a:ext cx="790674" cy="1198689"/>
          </a:xfrm>
          <a:prstGeom prst="rect">
            <a:avLst/>
          </a:prstGeom>
        </p:spPr>
      </p:pic>
    </p:spTree>
    <p:extLst>
      <p:ext uri="{BB962C8B-B14F-4D97-AF65-F5344CB8AC3E}">
        <p14:creationId xmlns:p14="http://schemas.microsoft.com/office/powerpoint/2010/main" val="21879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05263"/>
            <a:ext cx="8001000" cy="2113855"/>
          </a:xfrm>
        </p:spPr>
        <p:txBody>
          <a:bodyPr>
            <a:normAutofit/>
          </a:bodyPr>
          <a:lstStyle/>
          <a:p>
            <a:r>
              <a:rPr lang="en-US" sz="2400" b="1" dirty="0">
                <a:latin typeface="Noto Sans" panose="020B0502040504020204" pitchFamily="34" charset="0"/>
                <a:ea typeface="Noto Sans" panose="020B0502040504020204" pitchFamily="34" charset="0"/>
                <a:cs typeface="Noto Sans" panose="020B0502040504020204" pitchFamily="34" charset="0"/>
              </a:rPr>
              <a:t>Have we built your interest in civil engineering?</a:t>
            </a:r>
            <a:br>
              <a:rPr lang="en-US" sz="2400" b="1" dirty="0">
                <a:latin typeface="Noto Sans" panose="020B0502040504020204" pitchFamily="34" charset="0"/>
                <a:ea typeface="Noto Sans" panose="020B0502040504020204" pitchFamily="34" charset="0"/>
                <a:cs typeface="Noto Sans" panose="020B0502040504020204" pitchFamily="34" charset="0"/>
              </a:rPr>
            </a:br>
            <a:br>
              <a:rPr lang="en-US" sz="2400" b="1" dirty="0">
                <a:latin typeface="Noto Sans" panose="020B0502040504020204" pitchFamily="34" charset="0"/>
                <a:ea typeface="Noto Sans" panose="020B0502040504020204" pitchFamily="34" charset="0"/>
                <a:cs typeface="Noto Sans" panose="020B0502040504020204" pitchFamily="34" charset="0"/>
              </a:rPr>
            </a:br>
            <a:r>
              <a:rPr lang="en-US" sz="2000" b="1" dirty="0">
                <a:latin typeface="Noto Sans" panose="020B0502040504020204" pitchFamily="34" charset="0"/>
                <a:ea typeface="Noto Sans" panose="020B0502040504020204" pitchFamily="34" charset="0"/>
                <a:cs typeface="Noto Sans" panose="020B0502040504020204" pitchFamily="34" charset="0"/>
              </a:rPr>
              <a:t>Stay tuned for a quick low-down on the career’s top facts…</a:t>
            </a:r>
          </a:p>
        </p:txBody>
      </p:sp>
    </p:spTree>
    <p:extLst>
      <p:ext uri="{BB962C8B-B14F-4D97-AF65-F5344CB8AC3E}">
        <p14:creationId xmlns:p14="http://schemas.microsoft.com/office/powerpoint/2010/main" val="292980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3B26A-B36C-F5E6-3E5D-F04FEE547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19766-AE62-3694-615B-E55FA1CFC4FA}"/>
              </a:ext>
            </a:extLst>
          </p:cNvPr>
          <p:cNvSpPr>
            <a:spLocks noGrp="1"/>
          </p:cNvSpPr>
          <p:nvPr>
            <p:ph type="title"/>
          </p:nvPr>
        </p:nvSpPr>
        <p:spPr/>
        <p:txBody>
          <a:bodyPr>
            <a:normAutofit/>
          </a:bodyPr>
          <a:lstStyle/>
          <a:p>
            <a:r>
              <a:rPr lang="en-GB">
                <a:latin typeface="Noto Sans" panose="020B0502040504020204" pitchFamily="34" charset="0"/>
                <a:ea typeface="Noto Sans" panose="020B0502040504020204" pitchFamily="34" charset="0"/>
                <a:cs typeface="Noto Sans" panose="020B0502040504020204" pitchFamily="34" charset="0"/>
              </a:rPr>
              <a:t>Could you be a civil engineer?</a:t>
            </a:r>
            <a:endParaRPr lang="en-US">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D5E6FB8B-1A29-BBE0-BFA5-F27E98D3C54F}"/>
              </a:ext>
            </a:extLst>
          </p:cNvPr>
          <p:cNvSpPr>
            <a:spLocks noGrp="1"/>
          </p:cNvSpPr>
          <p:nvPr>
            <p:ph type="sldNum" sz="quarter" idx="12"/>
          </p:nvPr>
        </p:nvSpPr>
        <p:spPr/>
        <p:txBody>
          <a:bodyPr/>
          <a:lstStyle/>
          <a:p>
            <a:fld id="{34AFA7FE-CD8C-F049-A609-816E200170F9}" type="slidenum">
              <a:rPr lang="en-US" smtClean="0"/>
              <a:t>14</a:t>
            </a:fld>
            <a:endParaRPr lang="en-US"/>
          </a:p>
        </p:txBody>
      </p:sp>
      <p:sp>
        <p:nvSpPr>
          <p:cNvPr id="8" name="Date Placeholder 7">
            <a:extLst>
              <a:ext uri="{FF2B5EF4-FFF2-40B4-BE49-F238E27FC236}">
                <a16:creationId xmlns:a16="http://schemas.microsoft.com/office/drawing/2014/main" id="{CF7A47CD-AB26-F4BA-E24B-356E563CF654}"/>
              </a:ext>
            </a:extLst>
          </p:cNvPr>
          <p:cNvSpPr>
            <a:spLocks noGrp="1"/>
          </p:cNvSpPr>
          <p:nvPr>
            <p:ph type="dt" sz="half" idx="10"/>
          </p:nvPr>
        </p:nvSpPr>
        <p:spPr/>
        <p:txBody>
          <a:bodyPr/>
          <a:lstStyle/>
          <a:p>
            <a:fld id="{958A6946-EEC4-C54C-AC5D-DE18683FCEE2}" type="datetime1">
              <a:rPr lang="en-GB" smtClean="0"/>
              <a:t>28/05/2026</a:t>
            </a:fld>
            <a:endParaRPr lang="en-US"/>
          </a:p>
        </p:txBody>
      </p:sp>
      <p:sp>
        <p:nvSpPr>
          <p:cNvPr id="5" name="Footer Placeholder 4">
            <a:extLst>
              <a:ext uri="{FF2B5EF4-FFF2-40B4-BE49-F238E27FC236}">
                <a16:creationId xmlns:a16="http://schemas.microsoft.com/office/drawing/2014/main" id="{55105853-9D1E-3A71-21C6-C35ECF373D75}"/>
              </a:ext>
            </a:extLst>
          </p:cNvPr>
          <p:cNvSpPr>
            <a:spLocks noGrp="1"/>
          </p:cNvSpPr>
          <p:nvPr>
            <p:ph type="ftr" sz="quarter" idx="11"/>
          </p:nvPr>
        </p:nvSpPr>
        <p:spPr/>
        <p:txBody>
          <a:bodyPr/>
          <a:lstStyle/>
          <a:p>
            <a:r>
              <a:rPr lang="en-US"/>
              <a:t>Institution of Civil Engineers</a:t>
            </a:r>
          </a:p>
        </p:txBody>
      </p:sp>
      <p:pic>
        <p:nvPicPr>
          <p:cNvPr id="6" name="Picture 5">
            <a:extLst>
              <a:ext uri="{FF2B5EF4-FFF2-40B4-BE49-F238E27FC236}">
                <a16:creationId xmlns:a16="http://schemas.microsoft.com/office/drawing/2014/main" id="{C9A3FDDE-3B96-9D4F-6CAB-D4A7D8CB39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2257"/>
          <a:stretch/>
        </p:blipFill>
        <p:spPr>
          <a:xfrm>
            <a:off x="1" y="1014972"/>
            <a:ext cx="9143999" cy="4128528"/>
          </a:xfrm>
          <a:prstGeom prst="rect">
            <a:avLst/>
          </a:prstGeom>
        </p:spPr>
      </p:pic>
      <p:sp>
        <p:nvSpPr>
          <p:cNvPr id="9" name="Rectangle 8">
            <a:extLst>
              <a:ext uri="{FF2B5EF4-FFF2-40B4-BE49-F238E27FC236}">
                <a16:creationId xmlns:a16="http://schemas.microsoft.com/office/drawing/2014/main" id="{D7DDB496-F776-28A5-3F20-E7D35A88AB40}"/>
              </a:ext>
            </a:extLst>
          </p:cNvPr>
          <p:cNvSpPr/>
          <p:nvPr/>
        </p:nvSpPr>
        <p:spPr>
          <a:xfrm>
            <a:off x="5476461" y="1408889"/>
            <a:ext cx="3442951" cy="3570208"/>
          </a:xfrm>
          <a:prstGeom prst="rect">
            <a:avLst/>
          </a:prstGeom>
          <a:solidFill>
            <a:schemeClr val="bg1">
              <a:alpha val="50000"/>
            </a:schemeClr>
          </a:solidFill>
        </p:spPr>
        <p:txBody>
          <a:bodyPr wrap="square">
            <a:spAutoFit/>
          </a:bodyPr>
          <a:lstStyle/>
          <a:p>
            <a:r>
              <a:rPr lang="en-GB" sz="2000" b="1">
                <a:solidFill>
                  <a:srgbClr val="007A92"/>
                </a:solidFill>
                <a:latin typeface="Noto Sans" panose="020B0502040504020204" pitchFamily="34" charset="0"/>
                <a:ea typeface="Noto Sans" panose="020B0502040504020204" pitchFamily="34" charset="0"/>
                <a:cs typeface="Noto Sans" panose="020B0502040504020204" pitchFamily="34" charset="0"/>
              </a:rPr>
              <a:t>If you like </a:t>
            </a:r>
            <a:r>
              <a:rPr lang="en-GB" sz="2400" b="1">
                <a:solidFill>
                  <a:srgbClr val="FC4405"/>
                </a:solidFill>
                <a:latin typeface="Noto Sans" panose="020B0502040504020204" pitchFamily="34" charset="0"/>
                <a:ea typeface="Noto Sans" panose="020B0502040504020204" pitchFamily="34" charset="0"/>
                <a:cs typeface="Noto Sans" panose="020B0502040504020204" pitchFamily="34" charset="0"/>
              </a:rPr>
              <a:t>designing</a:t>
            </a:r>
            <a:r>
              <a:rPr lang="en-GB" sz="2000" b="1">
                <a:solidFill>
                  <a:srgbClr val="007A92"/>
                </a:solidFill>
                <a:latin typeface="Noto Sans" panose="020B0502040504020204" pitchFamily="34" charset="0"/>
                <a:ea typeface="Noto Sans" panose="020B0502040504020204" pitchFamily="34" charset="0"/>
                <a:cs typeface="Noto Sans" panose="020B0502040504020204" pitchFamily="34" charset="0"/>
              </a:rPr>
              <a:t> or </a:t>
            </a:r>
            <a:r>
              <a:rPr lang="en-GB" sz="2400" b="1">
                <a:solidFill>
                  <a:srgbClr val="FC4405"/>
                </a:solidFill>
                <a:latin typeface="Noto Sans" panose="020B0502040504020204" pitchFamily="34" charset="0"/>
                <a:ea typeface="Noto Sans" panose="020B0502040504020204" pitchFamily="34" charset="0"/>
                <a:cs typeface="Noto Sans" panose="020B0502040504020204" pitchFamily="34" charset="0"/>
              </a:rPr>
              <a:t>building</a:t>
            </a:r>
            <a:r>
              <a:rPr lang="en-GB" sz="2000" b="1">
                <a:solidFill>
                  <a:srgbClr val="007A92"/>
                </a:solidFill>
                <a:latin typeface="Noto Sans" panose="020B0502040504020204" pitchFamily="34" charset="0"/>
                <a:ea typeface="Noto Sans" panose="020B0502040504020204" pitchFamily="34" charset="0"/>
                <a:cs typeface="Noto Sans" panose="020B0502040504020204" pitchFamily="34" charset="0"/>
              </a:rPr>
              <a:t>, </a:t>
            </a:r>
            <a:r>
              <a:rPr lang="en-GB" sz="2400" b="1">
                <a:solidFill>
                  <a:srgbClr val="FC4405"/>
                </a:solidFill>
                <a:latin typeface="Noto Sans" panose="020B0502040504020204" pitchFamily="34" charset="0"/>
                <a:ea typeface="Noto Sans" panose="020B0502040504020204" pitchFamily="34" charset="0"/>
                <a:cs typeface="Noto Sans" panose="020B0502040504020204" pitchFamily="34" charset="0"/>
              </a:rPr>
              <a:t>solving</a:t>
            </a:r>
            <a:r>
              <a:rPr lang="en-GB" sz="2000" b="1">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400" b="1">
                <a:solidFill>
                  <a:srgbClr val="FC4405"/>
                </a:solidFill>
                <a:latin typeface="Noto Sans" panose="020B0502040504020204" pitchFamily="34" charset="0"/>
                <a:ea typeface="Noto Sans" panose="020B0502040504020204" pitchFamily="34" charset="0"/>
                <a:cs typeface="Noto Sans" panose="020B0502040504020204" pitchFamily="34" charset="0"/>
              </a:rPr>
              <a:t>problems</a:t>
            </a:r>
            <a:r>
              <a:rPr lang="en-GB" sz="2000" b="1">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000" b="1">
                <a:solidFill>
                  <a:srgbClr val="007A92"/>
                </a:solidFill>
                <a:latin typeface="Noto Sans" panose="020B0502040504020204" pitchFamily="34" charset="0"/>
                <a:ea typeface="Noto Sans" panose="020B0502040504020204" pitchFamily="34" charset="0"/>
                <a:cs typeface="Noto Sans" panose="020B0502040504020204" pitchFamily="34" charset="0"/>
              </a:rPr>
              <a:t>or </a:t>
            </a:r>
            <a:r>
              <a:rPr lang="en-GB" sz="2400" b="1">
                <a:solidFill>
                  <a:srgbClr val="FC4405"/>
                </a:solidFill>
                <a:latin typeface="Noto Sans" panose="020B0502040504020204" pitchFamily="34" charset="0"/>
                <a:ea typeface="Noto Sans" panose="020B0502040504020204" pitchFamily="34" charset="0"/>
                <a:cs typeface="Noto Sans" panose="020B0502040504020204" pitchFamily="34" charset="0"/>
              </a:rPr>
              <a:t>improving</a:t>
            </a:r>
            <a:r>
              <a:rPr lang="en-GB" sz="2000" b="1">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400" b="1">
                <a:solidFill>
                  <a:srgbClr val="FC4405"/>
                </a:solidFill>
                <a:latin typeface="Noto Sans" panose="020B0502040504020204" pitchFamily="34" charset="0"/>
                <a:ea typeface="Noto Sans" panose="020B0502040504020204" pitchFamily="34" charset="0"/>
                <a:cs typeface="Noto Sans" panose="020B0502040504020204" pitchFamily="34" charset="0"/>
              </a:rPr>
              <a:t>lives</a:t>
            </a:r>
            <a:r>
              <a:rPr lang="en-GB" sz="2000" b="1">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000" b="1">
                <a:solidFill>
                  <a:srgbClr val="007A92"/>
                </a:solidFill>
                <a:latin typeface="Noto Sans" panose="020B0502040504020204" pitchFamily="34" charset="0"/>
                <a:ea typeface="Noto Sans" panose="020B0502040504020204" pitchFamily="34" charset="0"/>
                <a:cs typeface="Noto Sans" panose="020B0502040504020204" pitchFamily="34" charset="0"/>
              </a:rPr>
              <a:t>then you’d enjoy a career in civil engineering.</a:t>
            </a:r>
            <a:endParaRPr lang="en-GB" b="1">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r>
              <a:rPr lang="en-GB">
                <a:latin typeface="Noto Sans" panose="020B0502040504020204" pitchFamily="34" charset="0"/>
                <a:ea typeface="Noto Sans" panose="020B0502040504020204" pitchFamily="34" charset="0"/>
                <a:cs typeface="Noto Sans" panose="020B0502040504020204" pitchFamily="34" charset="0"/>
              </a:rPr>
              <a:t>Choosing the right subjects at school or college is important – maths is usually required and physics often too.</a:t>
            </a:r>
            <a:endParaRPr lang="en-GB" sz="1400"/>
          </a:p>
        </p:txBody>
      </p:sp>
    </p:spTree>
    <p:extLst>
      <p:ext uri="{BB962C8B-B14F-4D97-AF65-F5344CB8AC3E}">
        <p14:creationId xmlns:p14="http://schemas.microsoft.com/office/powerpoint/2010/main" val="40425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Top career facts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p:cNvSpPr>
            <a:spLocks noGrp="1"/>
          </p:cNvSpPr>
          <p:nvPr>
            <p:ph type="sldNum" sz="quarter" idx="12"/>
          </p:nvPr>
        </p:nvSpPr>
        <p:spPr/>
        <p:txBody>
          <a:bodyPr/>
          <a:lstStyle/>
          <a:p>
            <a:fld id="{34AFA7FE-CD8C-F049-A609-816E200170F9}" type="slidenum">
              <a:rPr lang="en-US" smtClean="0"/>
              <a:t>15</a:t>
            </a:fld>
            <a:endParaRPr lang="en-US"/>
          </a:p>
        </p:txBody>
      </p:sp>
      <p:grpSp>
        <p:nvGrpSpPr>
          <p:cNvPr id="8" name="Group 7">
            <a:extLst>
              <a:ext uri="{FF2B5EF4-FFF2-40B4-BE49-F238E27FC236}">
                <a16:creationId xmlns:a16="http://schemas.microsoft.com/office/drawing/2014/main" id="{5833FE23-F54B-E0D4-7746-6D90BAD15A71}"/>
              </a:ext>
            </a:extLst>
          </p:cNvPr>
          <p:cNvGrpSpPr/>
          <p:nvPr/>
        </p:nvGrpSpPr>
        <p:grpSpPr>
          <a:xfrm>
            <a:off x="457200" y="1387697"/>
            <a:ext cx="8476291" cy="3297340"/>
            <a:chOff x="457200" y="1208792"/>
            <a:chExt cx="8229600" cy="3297340"/>
          </a:xfrm>
        </p:grpSpPr>
        <p:grpSp>
          <p:nvGrpSpPr>
            <p:cNvPr id="4" name="Group 3">
              <a:extLst>
                <a:ext uri="{FF2B5EF4-FFF2-40B4-BE49-F238E27FC236}">
                  <a16:creationId xmlns:a16="http://schemas.microsoft.com/office/drawing/2014/main" id="{8C5CD6F4-49E0-6640-67B5-8CFEB59DA324}"/>
                </a:ext>
              </a:extLst>
            </p:cNvPr>
            <p:cNvGrpSpPr/>
            <p:nvPr/>
          </p:nvGrpSpPr>
          <p:grpSpPr>
            <a:xfrm>
              <a:off x="457200" y="1208792"/>
              <a:ext cx="8229600" cy="2863697"/>
              <a:chOff x="457200" y="1208792"/>
              <a:chExt cx="8229600" cy="2863697"/>
            </a:xfrm>
          </p:grpSpPr>
          <p:grpSp>
            <p:nvGrpSpPr>
              <p:cNvPr id="13" name="Group 12">
                <a:extLst>
                  <a:ext uri="{FF2B5EF4-FFF2-40B4-BE49-F238E27FC236}">
                    <a16:creationId xmlns:a16="http://schemas.microsoft.com/office/drawing/2014/main" id="{B092DD60-C375-49F1-906F-F5AC0F8CBAD6}"/>
                  </a:ext>
                </a:extLst>
              </p:cNvPr>
              <p:cNvGrpSpPr/>
              <p:nvPr/>
            </p:nvGrpSpPr>
            <p:grpSpPr>
              <a:xfrm>
                <a:off x="457200" y="1208792"/>
                <a:ext cx="8229600" cy="537516"/>
                <a:chOff x="457200" y="1208792"/>
                <a:chExt cx="8229600" cy="537516"/>
              </a:xfrm>
            </p:grpSpPr>
            <p:sp>
              <p:nvSpPr>
                <p:cNvPr id="10" name="TextBox 9">
                  <a:extLst>
                    <a:ext uri="{FF2B5EF4-FFF2-40B4-BE49-F238E27FC236}">
                      <a16:creationId xmlns:a16="http://schemas.microsoft.com/office/drawing/2014/main" id="{CB99DAC8-6ECD-492E-99AC-3D96D374CF83}"/>
                    </a:ext>
                  </a:extLst>
                </p:cNvPr>
                <p:cNvSpPr txBox="1">
                  <a:spLocks/>
                </p:cNvSpPr>
                <p:nvPr/>
              </p:nvSpPr>
              <p:spPr>
                <a:xfrm>
                  <a:off x="457200" y="1208792"/>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The average (mean) starting salary is £28,000. Experienced civil engineers earn around £60,000 and at the top of the profession over £100,000.</a:t>
                  </a:r>
                </a:p>
                <a:p>
                  <a:pPr marL="432000">
                    <a:spcAft>
                      <a:spcPts val="600"/>
                    </a:spcAft>
                  </a:pP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D4ABAC53-DB0C-469F-8922-D8AF99017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329" y="1233925"/>
                  <a:ext cx="405419" cy="393226"/>
                </a:xfrm>
                <a:prstGeom prst="rect">
                  <a:avLst/>
                </a:prstGeom>
              </p:spPr>
            </p:pic>
          </p:grpSp>
          <p:grpSp>
            <p:nvGrpSpPr>
              <p:cNvPr id="3" name="Group 2">
                <a:extLst>
                  <a:ext uri="{FF2B5EF4-FFF2-40B4-BE49-F238E27FC236}">
                    <a16:creationId xmlns:a16="http://schemas.microsoft.com/office/drawing/2014/main" id="{D23C47A7-B1AE-E2DF-31C9-D48A91103064}"/>
                  </a:ext>
                </a:extLst>
              </p:cNvPr>
              <p:cNvGrpSpPr/>
              <p:nvPr/>
            </p:nvGrpSpPr>
            <p:grpSpPr>
              <a:xfrm>
                <a:off x="457200" y="1734370"/>
                <a:ext cx="8229600" cy="2338119"/>
                <a:chOff x="457200" y="1734370"/>
                <a:chExt cx="8229600" cy="2338119"/>
              </a:xfrm>
            </p:grpSpPr>
            <p:grpSp>
              <p:nvGrpSpPr>
                <p:cNvPr id="12" name="Group 11">
                  <a:extLst>
                    <a:ext uri="{FF2B5EF4-FFF2-40B4-BE49-F238E27FC236}">
                      <a16:creationId xmlns:a16="http://schemas.microsoft.com/office/drawing/2014/main" id="{188F574E-7C1F-456A-94B7-D29D3904731E}"/>
                    </a:ext>
                  </a:extLst>
                </p:cNvPr>
                <p:cNvGrpSpPr/>
                <p:nvPr/>
              </p:nvGrpSpPr>
              <p:grpSpPr>
                <a:xfrm>
                  <a:off x="457200" y="1734370"/>
                  <a:ext cx="8229600" cy="411516"/>
                  <a:chOff x="457200" y="1728002"/>
                  <a:chExt cx="8229600" cy="411516"/>
                </a:xfrm>
              </p:grpSpPr>
              <p:sp>
                <p:nvSpPr>
                  <p:cNvPr id="9" name="TextBox 8">
                    <a:extLst>
                      <a:ext uri="{FF2B5EF4-FFF2-40B4-BE49-F238E27FC236}">
                        <a16:creationId xmlns:a16="http://schemas.microsoft.com/office/drawing/2014/main" id="{01536B49-5615-4545-8CB5-D0DEA3C38816}"/>
                      </a:ext>
                    </a:extLst>
                  </p:cNvPr>
                  <p:cNvSpPr txBox="1">
                    <a:spLocks/>
                  </p:cNvSpPr>
                  <p:nvPr/>
                </p:nvSpPr>
                <p:spPr>
                  <a:xfrm>
                    <a:off x="457200" y="1779431"/>
                    <a:ext cx="8229600" cy="360087"/>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It’s a career which has clear routes through study and qualification.</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C7911DD-9B29-40D4-8C71-B10139D9E9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8951" y="1728002"/>
                    <a:ext cx="402371" cy="411516"/>
                  </a:xfrm>
                  <a:prstGeom prst="rect">
                    <a:avLst/>
                  </a:prstGeom>
                </p:spPr>
              </p:pic>
            </p:grpSp>
            <p:grpSp>
              <p:nvGrpSpPr>
                <p:cNvPr id="19" name="Group 18">
                  <a:extLst>
                    <a:ext uri="{FF2B5EF4-FFF2-40B4-BE49-F238E27FC236}">
                      <a16:creationId xmlns:a16="http://schemas.microsoft.com/office/drawing/2014/main" id="{3AE27131-8D5A-4798-8BB3-ED578EDAE384}"/>
                    </a:ext>
                  </a:extLst>
                </p:cNvPr>
                <p:cNvGrpSpPr/>
                <p:nvPr/>
              </p:nvGrpSpPr>
              <p:grpSpPr>
                <a:xfrm>
                  <a:off x="457200" y="2172235"/>
                  <a:ext cx="8229600" cy="424658"/>
                  <a:chOff x="457200" y="2172235"/>
                  <a:chExt cx="8229600" cy="424658"/>
                </a:xfrm>
              </p:grpSpPr>
              <p:sp>
                <p:nvSpPr>
                  <p:cNvPr id="15" name="TextBox 14">
                    <a:extLst>
                      <a:ext uri="{FF2B5EF4-FFF2-40B4-BE49-F238E27FC236}">
                        <a16:creationId xmlns:a16="http://schemas.microsoft.com/office/drawing/2014/main" id="{B7C758DA-DA95-40AD-A371-7EB3F7E8EA14}"/>
                      </a:ext>
                    </a:extLst>
                  </p:cNvPr>
                  <p:cNvSpPr txBox="1">
                    <a:spLocks/>
                  </p:cNvSpPr>
                  <p:nvPr/>
                </p:nvSpPr>
                <p:spPr>
                  <a:xfrm>
                    <a:off x="457200" y="2236806"/>
                    <a:ext cx="8229600" cy="360087"/>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Studying to become an engineer can open doors to other careers: it keeps your options open!</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A247C86A-0589-4C38-B75C-AC307B93B5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8951" y="2172235"/>
                    <a:ext cx="405419" cy="405419"/>
                  </a:xfrm>
                  <a:prstGeom prst="rect">
                    <a:avLst/>
                  </a:prstGeom>
                </p:spPr>
              </p:pic>
            </p:grpSp>
            <p:grpSp>
              <p:nvGrpSpPr>
                <p:cNvPr id="35" name="Group 34">
                  <a:extLst>
                    <a:ext uri="{FF2B5EF4-FFF2-40B4-BE49-F238E27FC236}">
                      <a16:creationId xmlns:a16="http://schemas.microsoft.com/office/drawing/2014/main" id="{8B99C7A1-0512-4F73-9BFE-910D3BB42265}"/>
                    </a:ext>
                  </a:extLst>
                </p:cNvPr>
                <p:cNvGrpSpPr/>
                <p:nvPr/>
              </p:nvGrpSpPr>
              <p:grpSpPr>
                <a:xfrm>
                  <a:off x="457200" y="2639026"/>
                  <a:ext cx="8229600" cy="368840"/>
                  <a:chOff x="457200" y="2638533"/>
                  <a:chExt cx="8229600" cy="368840"/>
                </a:xfrm>
              </p:grpSpPr>
              <p:sp>
                <p:nvSpPr>
                  <p:cNvPr id="22" name="TextBox 21">
                    <a:extLst>
                      <a:ext uri="{FF2B5EF4-FFF2-40B4-BE49-F238E27FC236}">
                        <a16:creationId xmlns:a16="http://schemas.microsoft.com/office/drawing/2014/main" id="{012E2629-C72A-40D3-9D51-8A8356C005CE}"/>
                      </a:ext>
                    </a:extLst>
                  </p:cNvPr>
                  <p:cNvSpPr txBox="1">
                    <a:spLocks/>
                  </p:cNvSpPr>
                  <p:nvPr/>
                </p:nvSpPr>
                <p:spPr>
                  <a:xfrm>
                    <a:off x="457200" y="2668400"/>
                    <a:ext cx="8229600" cy="331354"/>
                  </a:xfrm>
                  <a:prstGeom prst="rect">
                    <a:avLst/>
                  </a:prstGeom>
                  <a:solidFill>
                    <a:schemeClr val="bg1">
                      <a:alpha val="70000"/>
                    </a:schemeClr>
                  </a:solidFill>
                </p:spPr>
                <p:txBody>
                  <a:bodyPr wrap="square" rtlCol="0" anchor="t">
                    <a:noAutofit/>
                  </a:bodyPr>
                  <a:lstStyle/>
                  <a:p>
                    <a:pPr marL="432000">
                      <a:spcAft>
                        <a:spcPts val="600"/>
                      </a:spcAft>
                    </a:pPr>
                    <a:r>
                      <a:rPr lang="en-GB" sz="1400">
                        <a:latin typeface="Noto Sans" panose="020B0502040504020204" pitchFamily="34" charset="0"/>
                        <a:ea typeface="Noto Sans" panose="020B0502040504020204" pitchFamily="34" charset="0"/>
                        <a:cs typeface="Noto Sans" panose="020B0502040504020204" pitchFamily="34" charset="0"/>
                      </a:rPr>
                      <a:t>The UK needs lots more civil engineers.</a:t>
                    </a:r>
                    <a:endParaRPr lang="en-GB" sz="200">
                      <a:latin typeface="Noto Sans" panose="020B0502040504020204" pitchFamily="34" charset="0"/>
                      <a:ea typeface="Noto Sans" panose="020B0502040504020204" pitchFamily="34" charset="0"/>
                      <a:cs typeface="Noto Sans" panose="020B0502040504020204" pitchFamily="34" charset="0"/>
                    </a:endParaRPr>
                  </a:p>
                </p:txBody>
              </p:sp>
              <p:pic>
                <p:nvPicPr>
                  <p:cNvPr id="34" name="Picture 33" descr="A picture containing drawing&#10;&#10;Description automatically generated">
                    <a:extLst>
                      <a:ext uri="{FF2B5EF4-FFF2-40B4-BE49-F238E27FC236}">
                        <a16:creationId xmlns:a16="http://schemas.microsoft.com/office/drawing/2014/main" id="{78E84915-6D99-49B8-BC5B-955557A1A4E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6641" y="2638533"/>
                    <a:ext cx="384081" cy="368840"/>
                  </a:xfrm>
                  <a:prstGeom prst="rect">
                    <a:avLst/>
                  </a:prstGeom>
                </p:spPr>
              </p:pic>
            </p:grpSp>
            <p:grpSp>
              <p:nvGrpSpPr>
                <p:cNvPr id="38" name="Group 37">
                  <a:extLst>
                    <a:ext uri="{FF2B5EF4-FFF2-40B4-BE49-F238E27FC236}">
                      <a16:creationId xmlns:a16="http://schemas.microsoft.com/office/drawing/2014/main" id="{7C7FA0E3-84FB-4E5C-881D-EA7519419372}"/>
                    </a:ext>
                  </a:extLst>
                </p:cNvPr>
                <p:cNvGrpSpPr/>
                <p:nvPr/>
              </p:nvGrpSpPr>
              <p:grpSpPr>
                <a:xfrm>
                  <a:off x="457200" y="3075323"/>
                  <a:ext cx="8229600" cy="581600"/>
                  <a:chOff x="457200" y="3075323"/>
                  <a:chExt cx="8229600" cy="581600"/>
                </a:xfrm>
              </p:grpSpPr>
              <p:sp>
                <p:nvSpPr>
                  <p:cNvPr id="25" name="TextBox 24">
                    <a:extLst>
                      <a:ext uri="{FF2B5EF4-FFF2-40B4-BE49-F238E27FC236}">
                        <a16:creationId xmlns:a16="http://schemas.microsoft.com/office/drawing/2014/main" id="{9C24730A-97A5-4C3B-AF7F-4A0457649701}"/>
                      </a:ext>
                    </a:extLst>
                  </p:cNvPr>
                  <p:cNvSpPr txBox="1">
                    <a:spLocks/>
                  </p:cNvSpPr>
                  <p:nvPr/>
                </p:nvSpPr>
                <p:spPr>
                  <a:xfrm>
                    <a:off x="457200" y="3119407"/>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a:latin typeface="Noto Sans" panose="020B0502040504020204" pitchFamily="34" charset="0"/>
                        <a:ea typeface="Noto Sans" panose="020B0502040504020204" pitchFamily="34" charset="0"/>
                        <a:cs typeface="Noto Sans" panose="020B0502040504020204" pitchFamily="34" charset="0"/>
                      </a:rPr>
                      <a:t>Civil engineers’ skills are in demand across the world. </a:t>
                    </a:r>
                    <a:endParaRPr lang="en-GB" sz="200">
                      <a:latin typeface="Noto Sans" panose="020B0502040504020204" pitchFamily="34" charset="0"/>
                      <a:ea typeface="Noto Sans" panose="020B0502040504020204" pitchFamily="34" charset="0"/>
                      <a:cs typeface="Noto Sans" panose="020B0502040504020204" pitchFamily="34" charset="0"/>
                    </a:endParaRPr>
                  </a:p>
                </p:txBody>
              </p:sp>
              <p:pic>
                <p:nvPicPr>
                  <p:cNvPr id="37" name="Picture 36" descr="A picture containing drawing&#10;&#10;Description automatically generated">
                    <a:extLst>
                      <a:ext uri="{FF2B5EF4-FFF2-40B4-BE49-F238E27FC236}">
                        <a16:creationId xmlns:a16="http://schemas.microsoft.com/office/drawing/2014/main" id="{A2806579-7BFA-41AE-8019-CB0340A4A0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8951" y="3075323"/>
                    <a:ext cx="390178" cy="384081"/>
                  </a:xfrm>
                  <a:prstGeom prst="rect">
                    <a:avLst/>
                  </a:prstGeom>
                </p:spPr>
              </p:pic>
            </p:grpSp>
            <p:grpSp>
              <p:nvGrpSpPr>
                <p:cNvPr id="41" name="Group 40">
                  <a:extLst>
                    <a:ext uri="{FF2B5EF4-FFF2-40B4-BE49-F238E27FC236}">
                      <a16:creationId xmlns:a16="http://schemas.microsoft.com/office/drawing/2014/main" id="{73778CA8-40F6-472E-A392-0641F5740E6A}"/>
                    </a:ext>
                  </a:extLst>
                </p:cNvPr>
                <p:cNvGrpSpPr/>
                <p:nvPr/>
              </p:nvGrpSpPr>
              <p:grpSpPr>
                <a:xfrm>
                  <a:off x="457200" y="3508966"/>
                  <a:ext cx="8229600" cy="563523"/>
                  <a:chOff x="457200" y="3508966"/>
                  <a:chExt cx="8229600" cy="563523"/>
                </a:xfrm>
              </p:grpSpPr>
              <p:sp>
                <p:nvSpPr>
                  <p:cNvPr id="28" name="TextBox 27">
                    <a:extLst>
                      <a:ext uri="{FF2B5EF4-FFF2-40B4-BE49-F238E27FC236}">
                        <a16:creationId xmlns:a16="http://schemas.microsoft.com/office/drawing/2014/main" id="{9DA1E66A-5C25-44AB-9C07-A2047F8213CF}"/>
                      </a:ext>
                    </a:extLst>
                  </p:cNvPr>
                  <p:cNvSpPr txBox="1">
                    <a:spLocks noGrp="1" noRot="1" noMove="1" noResize="1" noEditPoints="1" noAdjustHandles="1" noChangeArrowheads="1" noChangeShapeType="1"/>
                  </p:cNvSpPr>
                  <p:nvPr/>
                </p:nvSpPr>
                <p:spPr>
                  <a:xfrm>
                    <a:off x="457200" y="3534973"/>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a:latin typeface="Noto Sans" panose="020B0502040504020204" pitchFamily="34" charset="0"/>
                        <a:ea typeface="Noto Sans" panose="020B0502040504020204" pitchFamily="34" charset="0"/>
                        <a:cs typeface="Noto Sans" panose="020B0502040504020204" pitchFamily="34" charset="0"/>
                      </a:rPr>
                      <a:t>Civil engineering regularly features in polls of the top happiest jobs!</a:t>
                    </a:r>
                    <a:endParaRPr lang="en-GB" sz="200">
                      <a:latin typeface="Noto Sans" panose="020B0502040504020204" pitchFamily="34" charset="0"/>
                      <a:ea typeface="Noto Sans" panose="020B0502040504020204" pitchFamily="34" charset="0"/>
                      <a:cs typeface="Noto Sans" panose="020B0502040504020204" pitchFamily="34" charset="0"/>
                    </a:endParaRPr>
                  </a:p>
                </p:txBody>
              </p:sp>
              <p:pic>
                <p:nvPicPr>
                  <p:cNvPr id="40" name="Picture 39" descr="A picture containing drawing&#10;&#10;Description automatically generated">
                    <a:extLst>
                      <a:ext uri="{FF2B5EF4-FFF2-40B4-BE49-F238E27FC236}">
                        <a16:creationId xmlns:a16="http://schemas.microsoft.com/office/drawing/2014/main" id="{98660410-9F68-4795-B8CE-80C9362366A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4378" y="3508966"/>
                    <a:ext cx="399323" cy="384081"/>
                  </a:xfrm>
                  <a:prstGeom prst="rect">
                    <a:avLst/>
                  </a:prstGeom>
                </p:spPr>
              </p:pic>
            </p:grpSp>
          </p:grpSp>
        </p:grpSp>
        <p:grpSp>
          <p:nvGrpSpPr>
            <p:cNvPr id="44" name="Group 43">
              <a:extLst>
                <a:ext uri="{FF2B5EF4-FFF2-40B4-BE49-F238E27FC236}">
                  <a16:creationId xmlns:a16="http://schemas.microsoft.com/office/drawing/2014/main" id="{50D875E5-DD44-4A1D-9D6D-DBF2B1E016C8}"/>
                </a:ext>
              </a:extLst>
            </p:cNvPr>
            <p:cNvGrpSpPr/>
            <p:nvPr/>
          </p:nvGrpSpPr>
          <p:grpSpPr>
            <a:xfrm>
              <a:off x="457200" y="3968616"/>
              <a:ext cx="8229600" cy="537516"/>
              <a:chOff x="457200" y="3968616"/>
              <a:chExt cx="8229600" cy="537516"/>
            </a:xfrm>
          </p:grpSpPr>
          <p:sp>
            <p:nvSpPr>
              <p:cNvPr id="31" name="TextBox 30">
                <a:extLst>
                  <a:ext uri="{FF2B5EF4-FFF2-40B4-BE49-F238E27FC236}">
                    <a16:creationId xmlns:a16="http://schemas.microsoft.com/office/drawing/2014/main" id="{A13426CA-D595-4850-8619-7251BD52BAAE}"/>
                  </a:ext>
                </a:extLst>
              </p:cNvPr>
              <p:cNvSpPr txBox="1">
                <a:spLocks/>
              </p:cNvSpPr>
              <p:nvPr/>
            </p:nvSpPr>
            <p:spPr>
              <a:xfrm>
                <a:off x="457200" y="3968616"/>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a:latin typeface="Noto Sans" panose="020B0502040504020204" pitchFamily="34" charset="0"/>
                    <a:ea typeface="Noto Sans" panose="020B0502040504020204" pitchFamily="34" charset="0"/>
                    <a:cs typeface="Noto Sans" panose="020B0502040504020204" pitchFamily="34" charset="0"/>
                  </a:rPr>
                  <a:t>Qualified engineers have a high status similar to doctors and lawyers.</a:t>
                </a:r>
                <a:endParaRPr lang="en-GB" sz="200">
                  <a:latin typeface="Noto Sans" panose="020B0502040504020204" pitchFamily="34" charset="0"/>
                  <a:ea typeface="Noto Sans" panose="020B0502040504020204" pitchFamily="34" charset="0"/>
                  <a:cs typeface="Noto Sans" panose="020B0502040504020204" pitchFamily="34" charset="0"/>
                </a:endParaRPr>
              </a:p>
            </p:txBody>
          </p:sp>
          <p:pic>
            <p:nvPicPr>
              <p:cNvPr id="43" name="Picture 42" descr="A picture containing drawing&#10;&#10;Description automatically generated">
                <a:extLst>
                  <a:ext uri="{FF2B5EF4-FFF2-40B4-BE49-F238E27FC236}">
                    <a16:creationId xmlns:a16="http://schemas.microsoft.com/office/drawing/2014/main" id="{C5A0F235-B38C-4B6A-B74D-E223BF32685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1998" y="3978045"/>
                <a:ext cx="399323" cy="387130"/>
              </a:xfrm>
              <a:prstGeom prst="rect">
                <a:avLst/>
              </a:prstGeom>
            </p:spPr>
          </p:pic>
        </p:grpSp>
      </p:grpSp>
    </p:spTree>
    <p:extLst>
      <p:ext uri="{BB962C8B-B14F-4D97-AF65-F5344CB8AC3E}">
        <p14:creationId xmlns:p14="http://schemas.microsoft.com/office/powerpoint/2010/main" val="200813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344612-69E6-4208-9FB8-60D2FA265F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020143"/>
            <a:ext cx="9144000" cy="4123357"/>
          </a:xfrm>
          <a:prstGeom prst="rect">
            <a:avLst/>
          </a:prstGeom>
        </p:spPr>
      </p:pic>
      <p:sp>
        <p:nvSpPr>
          <p:cNvPr id="2" name="Title 1"/>
          <p:cNvSpPr>
            <a:spLocks noGrp="1"/>
          </p:cNvSpPr>
          <p:nvPr>
            <p:ph type="title"/>
          </p:nvPr>
        </p:nvSpPr>
        <p:spPr/>
        <p:txBody>
          <a:bodyPr>
            <a:normAutofit/>
          </a:bodyPr>
          <a:lstStyle/>
          <a:p>
            <a:r>
              <a:rPr lang="en-US" dirty="0">
                <a:latin typeface="Noto Sans" panose="020B0502040504020204" pitchFamily="34" charset="0"/>
                <a:ea typeface="Noto Sans" panose="020B0502040504020204" pitchFamily="34" charset="0"/>
                <a:cs typeface="Noto Sans" panose="020B0502040504020204" pitchFamily="34" charset="0"/>
              </a:rPr>
              <a:t>How to become a civil engineer</a:t>
            </a:r>
          </a:p>
        </p:txBody>
      </p:sp>
      <p:sp>
        <p:nvSpPr>
          <p:cNvPr id="10" name="TextBox 9">
            <a:extLst>
              <a:ext uri="{FF2B5EF4-FFF2-40B4-BE49-F238E27FC236}">
                <a16:creationId xmlns:a16="http://schemas.microsoft.com/office/drawing/2014/main" id="{CB99DAC8-6ECD-492E-99AC-3D96D374CF83}"/>
              </a:ext>
            </a:extLst>
          </p:cNvPr>
          <p:cNvSpPr txBox="1">
            <a:spLocks/>
          </p:cNvSpPr>
          <p:nvPr/>
        </p:nvSpPr>
        <p:spPr>
          <a:xfrm>
            <a:off x="2880860" y="2335696"/>
            <a:ext cx="6094175" cy="2673626"/>
          </a:xfrm>
          <a:prstGeom prst="rect">
            <a:avLst/>
          </a:prstGeom>
          <a:solidFill>
            <a:schemeClr val="bg1">
              <a:alpha val="65000"/>
            </a:schemeClr>
          </a:solidFill>
        </p:spPr>
        <p:txBody>
          <a:bodyPr wrap="square" rtlCol="0">
            <a:noAutofit/>
          </a:bodyPr>
          <a:lstStyle/>
          <a:p>
            <a:pPr>
              <a:spcBef>
                <a:spcPts val="1200"/>
              </a:spcBef>
              <a:spcAft>
                <a:spcPts val="600"/>
              </a:spcAft>
            </a:pPr>
            <a:r>
              <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rPr>
              <a:t>There are loads of routes into civil engineering…</a:t>
            </a:r>
          </a:p>
          <a:p>
            <a:pPr>
              <a:spcBef>
                <a:spcPts val="1200"/>
              </a:spcBef>
              <a:spcAft>
                <a:spcPts val="600"/>
              </a:spcAft>
            </a:pPr>
            <a:r>
              <a:rPr lang="en-US" dirty="0">
                <a:latin typeface="Noto Sans" panose="020B0502040504020204" pitchFamily="34" charset="0"/>
                <a:ea typeface="Noto Sans" panose="020B0502040504020204" pitchFamily="34" charset="0"/>
                <a:cs typeface="Noto Sans" panose="020B0502040504020204" pitchFamily="34" charset="0"/>
              </a:rPr>
              <a:t>Y</a:t>
            </a:r>
            <a:r>
              <a:rPr lang="en-GB" dirty="0" err="1">
                <a:latin typeface="Noto Sans" panose="020B0502040504020204" pitchFamily="34" charset="0"/>
                <a:ea typeface="Noto Sans" panose="020B0502040504020204" pitchFamily="34" charset="0"/>
                <a:cs typeface="Noto Sans" panose="020B0502040504020204" pitchFamily="34" charset="0"/>
              </a:rPr>
              <a:t>ou</a:t>
            </a:r>
            <a:r>
              <a:rPr lang="en-GB" dirty="0">
                <a:latin typeface="Noto Sans" panose="020B0502040504020204" pitchFamily="34" charset="0"/>
                <a:ea typeface="Noto Sans" panose="020B0502040504020204" pitchFamily="34" charset="0"/>
                <a:cs typeface="Noto Sans" panose="020B0502040504020204" pitchFamily="34" charset="0"/>
              </a:rPr>
              <a:t> could do A levels/Highers and then study at university. </a:t>
            </a:r>
          </a:p>
          <a:p>
            <a:pPr>
              <a:spcBef>
                <a:spcPts val="1200"/>
              </a:spcBef>
              <a:spcAft>
                <a:spcPts val="600"/>
              </a:spcAft>
            </a:pPr>
            <a:r>
              <a:rPr lang="en-US" dirty="0">
                <a:latin typeface="Noto Sans" panose="020B0502040504020204" pitchFamily="34" charset="0"/>
                <a:ea typeface="Noto Sans" panose="020B0502040504020204" pitchFamily="34" charset="0"/>
                <a:cs typeface="Noto Sans" panose="020B0502040504020204" pitchFamily="34" charset="0"/>
              </a:rPr>
              <a:t>You</a:t>
            </a:r>
            <a:r>
              <a:rPr lang="en-GB" dirty="0">
                <a:latin typeface="Noto Sans" panose="020B0502040504020204" pitchFamily="34" charset="0"/>
                <a:ea typeface="Noto Sans" panose="020B0502040504020204" pitchFamily="34" charset="0"/>
                <a:cs typeface="Noto Sans" panose="020B0502040504020204" pitchFamily="34" charset="0"/>
              </a:rPr>
              <a:t> could get straight to work with an apprenticeship – combining study and hands-on experience.</a:t>
            </a:r>
          </a:p>
          <a:p>
            <a:pPr>
              <a:spcBef>
                <a:spcPts val="1200"/>
              </a:spcBef>
              <a:spcAft>
                <a:spcPts val="600"/>
              </a:spcAft>
            </a:pPr>
            <a:r>
              <a:rPr lang="en-US" dirty="0">
                <a:latin typeface="Noto Sans" panose="020B0502040504020204" pitchFamily="34" charset="0"/>
                <a:ea typeface="Noto Sans" panose="020B0502040504020204" pitchFamily="34" charset="0"/>
                <a:cs typeface="Noto Sans" panose="020B0502040504020204" pitchFamily="34" charset="0"/>
              </a:rPr>
              <a:t>OR y</a:t>
            </a:r>
            <a:r>
              <a:rPr lang="en-GB" dirty="0" err="1">
                <a:latin typeface="Noto Sans" panose="020B0502040504020204" pitchFamily="34" charset="0"/>
                <a:ea typeface="Noto Sans" panose="020B0502040504020204" pitchFamily="34" charset="0"/>
                <a:cs typeface="Noto Sans" panose="020B0502040504020204" pitchFamily="34" charset="0"/>
              </a:rPr>
              <a:t>ou</a:t>
            </a:r>
            <a:r>
              <a:rPr lang="en-GB" dirty="0">
                <a:latin typeface="Noto Sans" panose="020B0502040504020204" pitchFamily="34" charset="0"/>
                <a:ea typeface="Noto Sans" panose="020B0502040504020204" pitchFamily="34" charset="0"/>
                <a:cs typeface="Noto Sans" panose="020B0502040504020204" pitchFamily="34" charset="0"/>
              </a:rPr>
              <a:t> could do a vocational course… this might lead to an apprenticeship or university.</a:t>
            </a:r>
          </a:p>
          <a:p>
            <a:endParaRPr lang="en-US" dirty="0">
              <a:solidFill>
                <a:srgbClr val="007A92"/>
              </a:solidFill>
              <a:latin typeface="Arial" panose="020B0604020202020204" pitchFamily="34" charset="0"/>
              <a:cs typeface="Arial" panose="020B0604020202020204" pitchFamily="34" charset="0"/>
            </a:endParaRPr>
          </a:p>
          <a:p>
            <a:endParaRPr lang="en-GB" dirty="0">
              <a:solidFill>
                <a:srgbClr val="007A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28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Noto Sans" panose="020B0502040504020204" pitchFamily="34" charset="0"/>
                <a:ea typeface="Noto Sans" panose="020B0502040504020204" pitchFamily="34" charset="0"/>
                <a:cs typeface="Noto Sans" panose="020B0502040504020204" pitchFamily="34" charset="0"/>
              </a:rPr>
              <a:t>Real-life civil engineers</a:t>
            </a:r>
          </a:p>
        </p:txBody>
      </p:sp>
      <p:grpSp>
        <p:nvGrpSpPr>
          <p:cNvPr id="4" name="Group 3"/>
          <p:cNvGrpSpPr/>
          <p:nvPr/>
        </p:nvGrpSpPr>
        <p:grpSpPr>
          <a:xfrm>
            <a:off x="5016843" y="1458098"/>
            <a:ext cx="3669957" cy="3076832"/>
            <a:chOff x="3234268" y="1158968"/>
            <a:chExt cx="2692402" cy="2354698"/>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41908" y="1158968"/>
              <a:ext cx="2684762" cy="2354698"/>
            </a:xfrm>
            <a:prstGeom prst="rect">
              <a:avLst/>
            </a:prstGeom>
          </p:spPr>
        </p:pic>
        <p:sp>
          <p:nvSpPr>
            <p:cNvPr id="11" name="TextBox 10"/>
            <p:cNvSpPr txBox="1"/>
            <p:nvPr/>
          </p:nvSpPr>
          <p:spPr>
            <a:xfrm>
              <a:off x="3234268" y="3057365"/>
              <a:ext cx="2692402" cy="456301"/>
            </a:xfrm>
            <a:prstGeom prst="rect">
              <a:avLst/>
            </a:prstGeom>
            <a:solidFill>
              <a:srgbClr val="007A92"/>
            </a:solidFill>
          </p:spPr>
          <p:txBody>
            <a:bodyPr wrap="none" rtlCol="0" anchor="ctr">
              <a:noAutofit/>
            </a:bodyPr>
            <a:lstStyle/>
            <a:p>
              <a:pPr algn="ct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Hiba Khan</a:t>
              </a:r>
            </a:p>
          </p:txBody>
        </p:sp>
      </p:grpSp>
      <p:sp>
        <p:nvSpPr>
          <p:cNvPr id="9" name="Action Button: Go Forward or Next 8">
            <a:hlinkClick r:id="rId4" highlightClick="1"/>
            <a:extLst>
              <a:ext uri="{FF2B5EF4-FFF2-40B4-BE49-F238E27FC236}">
                <a16:creationId xmlns:a16="http://schemas.microsoft.com/office/drawing/2014/main" id="{1B5A8445-6534-4140-9A9A-DBBB7571A173}"/>
              </a:ext>
            </a:extLst>
          </p:cNvPr>
          <p:cNvSpPr/>
          <p:nvPr/>
        </p:nvSpPr>
        <p:spPr>
          <a:xfrm>
            <a:off x="6610865" y="2571750"/>
            <a:ext cx="805899" cy="869631"/>
          </a:xfrm>
          <a:prstGeom prst="actionButtonForwardNext">
            <a:avLst/>
          </a:prstGeom>
          <a:solidFill>
            <a:srgbClr val="F1B4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B8225E1-5F56-0C2A-EF55-4830FA005E6D}"/>
              </a:ext>
            </a:extLst>
          </p:cNvPr>
          <p:cNvSpPr txBox="1"/>
          <p:nvPr/>
        </p:nvSpPr>
        <p:spPr>
          <a:xfrm>
            <a:off x="558975" y="1458098"/>
            <a:ext cx="4297229" cy="3416320"/>
          </a:xfrm>
          <a:prstGeom prst="rect">
            <a:avLst/>
          </a:prstGeom>
          <a:noFill/>
        </p:spPr>
        <p:txBody>
          <a:bodyPr wrap="square" lIns="91440" tIns="45720" rIns="91440" bIns="45720" anchor="t">
            <a:spAutoFit/>
          </a:bodyPr>
          <a:lstStyle/>
          <a:p>
            <a:r>
              <a:rPr lang="en-GB" sz="1800" dirty="0">
                <a:effectLst/>
                <a:latin typeface="Noto Sans" panose="020B0502040504020204" pitchFamily="34" charset="0"/>
                <a:ea typeface="Noto Sans" panose="020B0502040504020204" pitchFamily="34" charset="0"/>
                <a:cs typeface="Noto Sans" panose="020B0502040504020204" pitchFamily="34" charset="0"/>
              </a:rPr>
              <a:t>Let’s meet a civil engineer.</a:t>
            </a:r>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sz="1800" dirty="0">
              <a:effectLst/>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Hiba Khan studied at the University of Edinburgh and went on to work in international development.</a:t>
            </a: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sz="1800" dirty="0">
                <a:effectLst/>
                <a:latin typeface="Noto Sans" panose="020B0502040504020204" pitchFamily="34" charset="0"/>
                <a:ea typeface="Noto Sans" panose="020B0502040504020204" pitchFamily="34" charset="0"/>
                <a:cs typeface="Noto Sans" panose="020B0502040504020204" pitchFamily="34" charset="0"/>
              </a:rPr>
              <a:t>Play the video to hear directly from her about how she helps people and planet.</a:t>
            </a: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Find more about her:</a:t>
            </a:r>
          </a:p>
          <a:p>
            <a:r>
              <a:rPr lang="en-GB" b="1" dirty="0">
                <a:latin typeface="Noto Sans" panose="020B0502040504020204" pitchFamily="34" charset="0"/>
                <a:ea typeface="Noto Sans" panose="020B0502040504020204" pitchFamily="34" charset="0"/>
                <a:cs typeface="Noto Sans" panose="020B0502040504020204" pitchFamily="34" charset="0"/>
              </a:rPr>
              <a:t>ice.org.uk/</a:t>
            </a:r>
            <a:r>
              <a:rPr lang="en-GB" b="1" dirty="0" err="1">
                <a:latin typeface="Noto Sans" panose="020B0502040504020204" pitchFamily="34" charset="0"/>
                <a:ea typeface="Noto Sans" panose="020B0502040504020204" pitchFamily="34" charset="0"/>
                <a:cs typeface="Noto Sans" panose="020B0502040504020204" pitchFamily="34" charset="0"/>
              </a:rPr>
              <a:t>hiba</a:t>
            </a:r>
            <a:r>
              <a:rPr lang="en-GB" b="1" dirty="0">
                <a:latin typeface="Noto Sans" panose="020B0502040504020204" pitchFamily="34" charset="0"/>
                <a:ea typeface="Noto Sans" panose="020B0502040504020204" pitchFamily="34" charset="0"/>
                <a:cs typeface="Noto Sans" panose="020B0502040504020204" pitchFamily="34" charset="0"/>
              </a:rPr>
              <a:t>-khan</a:t>
            </a:r>
          </a:p>
        </p:txBody>
      </p:sp>
    </p:spTree>
    <p:extLst>
      <p:ext uri="{BB962C8B-B14F-4D97-AF65-F5344CB8AC3E}">
        <p14:creationId xmlns:p14="http://schemas.microsoft.com/office/powerpoint/2010/main" val="190228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402378"/>
            <a:ext cx="3973484" cy="2219048"/>
          </a:xfrm>
        </p:spPr>
        <p:txBody>
          <a:bodyPr>
            <a:normAutofit/>
          </a:bodyPr>
          <a:lstStyle/>
          <a:p>
            <a:r>
              <a:rPr lang="en-US" sz="2400" dirty="0">
                <a:latin typeface="Noto Sans" panose="020B0502040504020204" pitchFamily="34" charset="0"/>
                <a:ea typeface="Noto Sans" panose="020B0502040504020204" pitchFamily="34" charset="0"/>
                <a:cs typeface="Noto Sans" panose="020B0502040504020204" pitchFamily="34" charset="0"/>
              </a:rPr>
              <a:t>Explore and play in a future world of interactive civil engineering challenges.</a:t>
            </a:r>
            <a:br>
              <a:rPr lang="en-US" sz="3000" dirty="0">
                <a:latin typeface="Noto Sans" panose="020B0502040504020204" pitchFamily="34" charset="0"/>
                <a:ea typeface="Noto Sans" panose="020B0502040504020204" pitchFamily="34" charset="0"/>
                <a:cs typeface="Noto Sans" panose="020B0502040504020204" pitchFamily="34" charset="0"/>
              </a:rPr>
            </a:br>
            <a:r>
              <a:rPr lang="en-US" b="1" dirty="0">
                <a:latin typeface="Noto Sans" panose="020B0502040504020204" pitchFamily="34" charset="0"/>
                <a:ea typeface="Noto Sans" panose="020B0502040504020204" pitchFamily="34" charset="0"/>
                <a:cs typeface="Noto Sans" panose="020B0502040504020204" pitchFamily="34" charset="0"/>
              </a:rPr>
              <a:t>ICE-futures.com</a:t>
            </a:r>
          </a:p>
        </p:txBody>
      </p:sp>
      <p:sp>
        <p:nvSpPr>
          <p:cNvPr id="6" name="TextBox 5">
            <a:extLst>
              <a:ext uri="{FF2B5EF4-FFF2-40B4-BE49-F238E27FC236}">
                <a16:creationId xmlns:a16="http://schemas.microsoft.com/office/drawing/2014/main" id="{68502702-7806-B899-D91C-1332496C2CC7}"/>
              </a:ext>
            </a:extLst>
          </p:cNvPr>
          <p:cNvSpPr txBox="1"/>
          <p:nvPr/>
        </p:nvSpPr>
        <p:spPr>
          <a:xfrm>
            <a:off x="2838893" y="1675426"/>
            <a:ext cx="3636335" cy="584775"/>
          </a:xfrm>
          <a:prstGeom prst="rect">
            <a:avLst/>
          </a:prstGeom>
          <a:noFill/>
        </p:spPr>
        <p:txBody>
          <a:bodyPr wrap="square">
            <a:spAutoFit/>
          </a:bodyPr>
          <a:lstStyle/>
          <a:p>
            <a:r>
              <a:rPr lang="en-GB" sz="3200" dirty="0">
                <a:solidFill>
                  <a:schemeClr val="bg1"/>
                </a:solidFill>
                <a:latin typeface="Noto Sans" panose="020B0502040504020204" pitchFamily="34" charset="0"/>
                <a:ea typeface="Noto Sans" panose="020B0502040504020204" pitchFamily="34" charset="0"/>
                <a:cs typeface="Noto Sans" panose="020B0502040504020204" pitchFamily="34" charset="0"/>
              </a:rPr>
              <a:t>Final step 1 of 2…</a:t>
            </a:r>
          </a:p>
        </p:txBody>
      </p:sp>
      <p:pic>
        <p:nvPicPr>
          <p:cNvPr id="5" name="Picture 4" descr="A screenshot of a video game&#10;&#10;AI-generated content may be incorrect.">
            <a:extLst>
              <a:ext uri="{FF2B5EF4-FFF2-40B4-BE49-F238E27FC236}">
                <a16:creationId xmlns:a16="http://schemas.microsoft.com/office/drawing/2014/main" id="{FA7C30AA-B320-FC7B-F011-933AF73BA4AF}"/>
              </a:ext>
            </a:extLst>
          </p:cNvPr>
          <p:cNvPicPr>
            <a:picLocks noChangeAspect="1"/>
          </p:cNvPicPr>
          <p:nvPr/>
        </p:nvPicPr>
        <p:blipFill>
          <a:blip r:embed="rId3"/>
          <a:stretch>
            <a:fillRect/>
          </a:stretch>
        </p:blipFill>
        <p:spPr>
          <a:xfrm>
            <a:off x="4490805" y="2417917"/>
            <a:ext cx="3114501" cy="2203509"/>
          </a:xfrm>
          <a:prstGeom prst="rect">
            <a:avLst/>
          </a:prstGeom>
        </p:spPr>
      </p:pic>
      <p:pic>
        <p:nvPicPr>
          <p:cNvPr id="8" name="Picture 7" descr="A qr code with a white background&#10;&#10;AI-generated content may be incorrect.">
            <a:extLst>
              <a:ext uri="{FF2B5EF4-FFF2-40B4-BE49-F238E27FC236}">
                <a16:creationId xmlns:a16="http://schemas.microsoft.com/office/drawing/2014/main" id="{C01E886A-5AC3-7896-E4C5-513B3DE7E675}"/>
              </a:ext>
            </a:extLst>
          </p:cNvPr>
          <p:cNvPicPr>
            <a:picLocks noChangeAspect="1"/>
          </p:cNvPicPr>
          <p:nvPr/>
        </p:nvPicPr>
        <p:blipFill>
          <a:blip r:embed="rId4"/>
          <a:stretch>
            <a:fillRect/>
          </a:stretch>
        </p:blipFill>
        <p:spPr>
          <a:xfrm>
            <a:off x="7867304" y="3873730"/>
            <a:ext cx="1181197" cy="1181197"/>
          </a:xfrm>
          <a:prstGeom prst="rect">
            <a:avLst/>
          </a:prstGeom>
        </p:spPr>
      </p:pic>
    </p:spTree>
    <p:extLst>
      <p:ext uri="{BB962C8B-B14F-4D97-AF65-F5344CB8AC3E}">
        <p14:creationId xmlns:p14="http://schemas.microsoft.com/office/powerpoint/2010/main" val="256412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75585"/>
            <a:ext cx="4433393" cy="2184058"/>
          </a:xfrm>
        </p:spPr>
        <p:txBody>
          <a:bodyPr>
            <a:normAutofit/>
          </a:bodyPr>
          <a:lstStyle/>
          <a:p>
            <a:r>
              <a:rPr lang="en-US" sz="3000" dirty="0">
                <a:latin typeface="Noto Sans" panose="020B0502040504020204" pitchFamily="34" charset="0"/>
                <a:ea typeface="Noto Sans" panose="020B0502040504020204" pitchFamily="34" charset="0"/>
                <a:cs typeface="Noto Sans" panose="020B0502040504020204" pitchFamily="34" charset="0"/>
              </a:rPr>
              <a:t>Free Virtual Work Experience</a:t>
            </a:r>
            <a:br>
              <a:rPr lang="en-US" dirty="0">
                <a:latin typeface="Noto Sans" panose="020B0502040504020204" pitchFamily="34" charset="0"/>
                <a:ea typeface="Noto Sans" panose="020B0502040504020204" pitchFamily="34" charset="0"/>
                <a:cs typeface="Noto Sans" panose="020B0502040504020204" pitchFamily="34" charset="0"/>
              </a:rPr>
            </a:br>
            <a:r>
              <a:rPr lang="en-US" b="1" dirty="0">
                <a:latin typeface="Noto Sans" panose="020B0502040504020204" pitchFamily="34" charset="0"/>
                <a:ea typeface="Noto Sans" panose="020B0502040504020204" pitchFamily="34" charset="0"/>
                <a:cs typeface="Noto Sans" panose="020B0502040504020204" pitchFamily="34" charset="0"/>
              </a:rPr>
              <a:t>ice.springpod.com</a:t>
            </a:r>
          </a:p>
        </p:txBody>
      </p:sp>
      <p:pic>
        <p:nvPicPr>
          <p:cNvPr id="4" name="Picture 3" descr="A qr code on a white background&#10;&#10;Description automatically generated">
            <a:extLst>
              <a:ext uri="{FF2B5EF4-FFF2-40B4-BE49-F238E27FC236}">
                <a16:creationId xmlns:a16="http://schemas.microsoft.com/office/drawing/2014/main" id="{7AFE9FB8-0D8E-D2C4-693B-34EB62A675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00401" y="3923414"/>
            <a:ext cx="1125350" cy="1125350"/>
          </a:xfrm>
          <a:prstGeom prst="rect">
            <a:avLst/>
          </a:prstGeom>
        </p:spPr>
      </p:pic>
      <p:sp>
        <p:nvSpPr>
          <p:cNvPr id="5" name="TextBox 4">
            <a:extLst>
              <a:ext uri="{FF2B5EF4-FFF2-40B4-BE49-F238E27FC236}">
                <a16:creationId xmlns:a16="http://schemas.microsoft.com/office/drawing/2014/main" id="{B703FCE8-45A5-7B3C-151A-9C6C8B00F3E1}"/>
              </a:ext>
            </a:extLst>
          </p:cNvPr>
          <p:cNvSpPr txBox="1"/>
          <p:nvPr/>
        </p:nvSpPr>
        <p:spPr>
          <a:xfrm>
            <a:off x="2838893" y="1675426"/>
            <a:ext cx="3636335" cy="584775"/>
          </a:xfrm>
          <a:prstGeom prst="rect">
            <a:avLst/>
          </a:prstGeom>
          <a:noFill/>
        </p:spPr>
        <p:txBody>
          <a:bodyPr wrap="square">
            <a:spAutoFit/>
          </a:bodyPr>
          <a:lstStyle/>
          <a:p>
            <a:r>
              <a:rPr lang="en-GB" sz="3200" dirty="0">
                <a:solidFill>
                  <a:schemeClr val="bg1"/>
                </a:solidFill>
                <a:latin typeface="Noto Sans" panose="020B0502040504020204" pitchFamily="34" charset="0"/>
                <a:ea typeface="Noto Sans" panose="020B0502040504020204" pitchFamily="34" charset="0"/>
                <a:cs typeface="Noto Sans" panose="020B0502040504020204" pitchFamily="34" charset="0"/>
              </a:rPr>
              <a:t>Final step 2 of 2…</a:t>
            </a:r>
          </a:p>
        </p:txBody>
      </p:sp>
      <p:pic>
        <p:nvPicPr>
          <p:cNvPr id="6" name="Picture 5">
            <a:extLst>
              <a:ext uri="{FF2B5EF4-FFF2-40B4-BE49-F238E27FC236}">
                <a16:creationId xmlns:a16="http://schemas.microsoft.com/office/drawing/2014/main" id="{11AADBF6-63FC-7862-3BFF-361D9FDCA3BA}"/>
              </a:ext>
            </a:extLst>
          </p:cNvPr>
          <p:cNvPicPr>
            <a:picLocks noChangeAspect="1"/>
          </p:cNvPicPr>
          <p:nvPr/>
        </p:nvPicPr>
        <p:blipFill>
          <a:blip r:embed="rId4"/>
          <a:stretch>
            <a:fillRect/>
          </a:stretch>
        </p:blipFill>
        <p:spPr>
          <a:xfrm>
            <a:off x="4890593" y="2487470"/>
            <a:ext cx="2938962" cy="1960288"/>
          </a:xfrm>
          <a:prstGeom prst="rect">
            <a:avLst/>
          </a:prstGeom>
        </p:spPr>
      </p:pic>
    </p:spTree>
    <p:extLst>
      <p:ext uri="{BB962C8B-B14F-4D97-AF65-F5344CB8AC3E}">
        <p14:creationId xmlns:p14="http://schemas.microsoft.com/office/powerpoint/2010/main" val="145523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E4A5-9D2B-93B3-A121-4F045D0F4EC0}"/>
            </a:ext>
          </a:extLst>
        </p:cNvPr>
        <p:cNvGrpSpPr/>
        <p:nvPr/>
      </p:nvGrpSpPr>
      <p:grpSpPr>
        <a:xfrm>
          <a:off x="0" y="0"/>
          <a:ext cx="0" cy="0"/>
          <a:chOff x="0" y="0"/>
          <a:chExt cx="0" cy="0"/>
        </a:xfrm>
      </p:grpSpPr>
      <p:pic>
        <p:nvPicPr>
          <p:cNvPr id="8" name="Picture 7" descr="A triangle with a black background&#10;&#10;Description automatically generated">
            <a:extLst>
              <a:ext uri="{FF2B5EF4-FFF2-40B4-BE49-F238E27FC236}">
                <a16:creationId xmlns:a16="http://schemas.microsoft.com/office/drawing/2014/main" id="{EBC5D14D-E799-79CE-3B55-FD2472F230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9271" y="3062864"/>
            <a:ext cx="2204651" cy="1911082"/>
          </a:xfrm>
          <a:prstGeom prst="rect">
            <a:avLst/>
          </a:prstGeom>
        </p:spPr>
      </p:pic>
      <p:sp>
        <p:nvSpPr>
          <p:cNvPr id="2" name="Title 1">
            <a:extLst>
              <a:ext uri="{FF2B5EF4-FFF2-40B4-BE49-F238E27FC236}">
                <a16:creationId xmlns:a16="http://schemas.microsoft.com/office/drawing/2014/main" id="{5EAEE064-D80A-B256-0664-AEDF37F1E281}"/>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Award – who are ICE?</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Rectangle 8">
            <a:extLst>
              <a:ext uri="{FF2B5EF4-FFF2-40B4-BE49-F238E27FC236}">
                <a16:creationId xmlns:a16="http://schemas.microsoft.com/office/drawing/2014/main" id="{57221A6D-EB35-DB95-4BA8-ABCA419AAF88}"/>
              </a:ext>
            </a:extLst>
          </p:cNvPr>
          <p:cNvSpPr/>
          <p:nvPr/>
        </p:nvSpPr>
        <p:spPr>
          <a:xfrm>
            <a:off x="553975" y="1339315"/>
            <a:ext cx="8381303" cy="1723549"/>
          </a:xfrm>
          <a:prstGeom prst="rect">
            <a:avLst/>
          </a:prstGeom>
          <a:solidFill>
            <a:schemeClr val="bg1">
              <a:alpha val="50000"/>
            </a:schemeClr>
          </a:solidFill>
        </p:spPr>
        <p:txBody>
          <a:bodyPr wrap="square" lIns="91440" tIns="45720" rIns="91440" bIns="45720" anchor="t">
            <a:spAutoFit/>
          </a:bodyPr>
          <a:lstStyle/>
          <a:p>
            <a:r>
              <a:rPr lang="en-US"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A little bit about us…</a:t>
            </a: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r>
              <a:rPr lang="en-US" dirty="0">
                <a:latin typeface="Noto Sans"/>
                <a:ea typeface="Noto Sans"/>
                <a:cs typeface="Noto Sans"/>
              </a:rPr>
              <a:t>The Institution of Civil Engineers (ICE) is a professional body that promotes and supports civil engineering. It’s where civil engineers come together to create solutions that enable our planet and our people to thrive.</a:t>
            </a:r>
          </a:p>
          <a:p>
            <a:endParaRPr lang="en-GB" sz="1400" dirty="0"/>
          </a:p>
        </p:txBody>
      </p:sp>
      <p:pic>
        <p:nvPicPr>
          <p:cNvPr id="4" name="Picture 3" descr="A person wearing glasses and a white coat holding a file&#10;&#10;Description automatically generated">
            <a:extLst>
              <a:ext uri="{FF2B5EF4-FFF2-40B4-BE49-F238E27FC236}">
                <a16:creationId xmlns:a16="http://schemas.microsoft.com/office/drawing/2014/main" id="{E423915B-AA69-91D0-7C3F-DC86A12222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37478" y="3062864"/>
            <a:ext cx="1202806" cy="1979650"/>
          </a:xfrm>
          <a:prstGeom prst="rect">
            <a:avLst/>
          </a:prstGeom>
        </p:spPr>
      </p:pic>
      <p:pic>
        <p:nvPicPr>
          <p:cNvPr id="6" name="Picture 5" descr="A yellow hard hat on a black background&#10;&#10;Description automatically generated">
            <a:extLst>
              <a:ext uri="{FF2B5EF4-FFF2-40B4-BE49-F238E27FC236}">
                <a16:creationId xmlns:a16="http://schemas.microsoft.com/office/drawing/2014/main" id="{CE2D2E33-3910-F916-F8D2-6B931F6382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05813" y="4394293"/>
            <a:ext cx="1076165" cy="784240"/>
          </a:xfrm>
          <a:prstGeom prst="rect">
            <a:avLst/>
          </a:prstGeom>
        </p:spPr>
      </p:pic>
    </p:spTree>
    <p:extLst>
      <p:ext uri="{BB962C8B-B14F-4D97-AF65-F5344CB8AC3E}">
        <p14:creationId xmlns:p14="http://schemas.microsoft.com/office/powerpoint/2010/main" val="15818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EA6A16-8A6A-ED07-EC0F-6B3E4949D6CE}"/>
              </a:ext>
            </a:extLst>
          </p:cNvPr>
          <p:cNvSpPr>
            <a:spLocks noGrp="1"/>
          </p:cNvSpPr>
          <p:nvPr>
            <p:ph type="ctrTitle"/>
          </p:nvPr>
        </p:nvSpPr>
        <p:spPr>
          <a:xfrm>
            <a:off x="457200" y="2886121"/>
            <a:ext cx="8001000" cy="775797"/>
          </a:xfrm>
        </p:spPr>
        <p:txBody>
          <a:bodyPr>
            <a:normAutofit fontScale="90000"/>
          </a:bodyPr>
          <a:lstStyle/>
          <a:p>
            <a:r>
              <a:rPr lang="en-GB" b="1" dirty="0">
                <a:latin typeface="Noto Sans" panose="020B0502040504020204" pitchFamily="34" charset="0"/>
                <a:ea typeface="Noto Sans" panose="020B0502040504020204" pitchFamily="34" charset="0"/>
                <a:cs typeface="Noto Sans" panose="020B0502040504020204" pitchFamily="34" charset="0"/>
              </a:rPr>
              <a:t>Thanks for taking part 🙂</a:t>
            </a:r>
            <a:br>
              <a:rPr lang="en-GB" b="1" dirty="0">
                <a:latin typeface="Noto Sans" panose="020B0502040504020204" pitchFamily="34" charset="0"/>
                <a:ea typeface="Noto Sans" panose="020B0502040504020204" pitchFamily="34" charset="0"/>
                <a:cs typeface="Noto Sans" panose="020B0502040504020204" pitchFamily="34" charset="0"/>
              </a:rPr>
            </a:br>
            <a:r>
              <a:rPr lang="en-GB" b="1" dirty="0">
                <a:latin typeface="Noto Sans" panose="020B0502040504020204" pitchFamily="34" charset="0"/>
                <a:ea typeface="Noto Sans" panose="020B0502040504020204" pitchFamily="34" charset="0"/>
                <a:cs typeface="Noto Sans" panose="020B0502040504020204" pitchFamily="34" charset="0"/>
              </a:rPr>
              <a:t> </a:t>
            </a:r>
            <a:br>
              <a:rPr lang="en-GB" dirty="0">
                <a:latin typeface="Noto Sans" panose="020B0502040504020204" pitchFamily="34" charset="0"/>
                <a:ea typeface="Noto Sans" panose="020B0502040504020204" pitchFamily="34" charset="0"/>
                <a:cs typeface="Noto Sans" panose="020B0502040504020204" pitchFamily="34" charset="0"/>
              </a:rPr>
            </a:br>
            <a:r>
              <a:rPr lang="en-GB" sz="3100" dirty="0">
                <a:latin typeface="Noto Sans" panose="020B0502040504020204" pitchFamily="34" charset="0"/>
                <a:ea typeface="Noto Sans" panose="020B0502040504020204" pitchFamily="34" charset="0"/>
                <a:cs typeface="Noto Sans" panose="020B0502040504020204" pitchFamily="34" charset="0"/>
              </a:rPr>
              <a:t>Tell us what you thought for the chance to win a </a:t>
            </a:r>
            <a:r>
              <a:rPr lang="en-GB" sz="3100" b="1" dirty="0">
                <a:solidFill>
                  <a:srgbClr val="F1B434"/>
                </a:solidFill>
                <a:latin typeface="Noto Sans" panose="020B0502040504020204" pitchFamily="34" charset="0"/>
                <a:ea typeface="Noto Sans" panose="020B0502040504020204" pitchFamily="34" charset="0"/>
                <a:cs typeface="Noto Sans" panose="020B0502040504020204" pitchFamily="34" charset="0"/>
              </a:rPr>
              <a:t>£20 Waterstones voucher</a:t>
            </a:r>
            <a:r>
              <a:rPr lang="en-GB" sz="3100" dirty="0">
                <a:latin typeface="Noto Sans" panose="020B0502040504020204" pitchFamily="34" charset="0"/>
                <a:ea typeface="Noto Sans" panose="020B0502040504020204" pitchFamily="34" charset="0"/>
                <a:cs typeface="Noto Sans" panose="020B0502040504020204" pitchFamily="34" charset="0"/>
              </a:rPr>
              <a:t>:</a:t>
            </a:r>
            <a:br>
              <a:rPr lang="en-GB" dirty="0">
                <a:latin typeface="Noto Sans" panose="020B0502040504020204" pitchFamily="34" charset="0"/>
                <a:ea typeface="Noto Sans" panose="020B0502040504020204" pitchFamily="34" charset="0"/>
                <a:cs typeface="Noto Sans" panose="020B0502040504020204" pitchFamily="34" charset="0"/>
              </a:rPr>
            </a:br>
            <a:r>
              <a:rPr lang="en-GB" dirty="0">
                <a:latin typeface="Noto Sans" panose="020B0502040504020204" pitchFamily="34" charset="0"/>
                <a:ea typeface="Noto Sans" panose="020B0502040504020204" pitchFamily="34" charset="0"/>
                <a:cs typeface="Noto Sans" panose="020B0502040504020204" pitchFamily="34" charset="0"/>
              </a:rPr>
              <a:t>bit.ly/CZ26-student-survey</a:t>
            </a:r>
            <a:br>
              <a:rPr lang="en-GB" dirty="0">
                <a:latin typeface="Noto Sans" panose="020B0502040504020204" pitchFamily="34" charset="0"/>
                <a:ea typeface="Noto Sans" panose="020B0502040504020204" pitchFamily="34" charset="0"/>
                <a:cs typeface="Noto Sans" panose="020B0502040504020204" pitchFamily="34" charset="0"/>
              </a:rPr>
            </a:br>
            <a:endParaRPr lang="en-GB" dirty="0">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a:extLst>
              <a:ext uri="{FF2B5EF4-FFF2-40B4-BE49-F238E27FC236}">
                <a16:creationId xmlns:a16="http://schemas.microsoft.com/office/drawing/2014/main" id="{F25BA58A-D194-8E23-1A3A-F81772BA3017}"/>
              </a:ext>
            </a:extLst>
          </p:cNvPr>
          <p:cNvPicPr>
            <a:picLocks noChangeAspect="1"/>
          </p:cNvPicPr>
          <p:nvPr/>
        </p:nvPicPr>
        <p:blipFill>
          <a:blip r:embed="rId3"/>
          <a:srcRect/>
          <a:stretch/>
        </p:blipFill>
        <p:spPr>
          <a:xfrm>
            <a:off x="7784096" y="3822357"/>
            <a:ext cx="1222744" cy="1222744"/>
          </a:xfrm>
          <a:prstGeom prst="rect">
            <a:avLst/>
          </a:prstGeom>
        </p:spPr>
      </p:pic>
    </p:spTree>
    <p:extLst>
      <p:ext uri="{BB962C8B-B14F-4D97-AF65-F5344CB8AC3E}">
        <p14:creationId xmlns:p14="http://schemas.microsoft.com/office/powerpoint/2010/main" val="5779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E4A5-9D2B-93B3-A121-4F045D0F4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EE064-D80A-B256-0664-AEDF37F1E281}"/>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Award – about the CityZen Award</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Rectangle 8">
            <a:extLst>
              <a:ext uri="{FF2B5EF4-FFF2-40B4-BE49-F238E27FC236}">
                <a16:creationId xmlns:a16="http://schemas.microsoft.com/office/drawing/2014/main" id="{57221A6D-EB35-DB95-4BA8-ABCA419AAF88}"/>
              </a:ext>
            </a:extLst>
          </p:cNvPr>
          <p:cNvSpPr/>
          <p:nvPr/>
        </p:nvSpPr>
        <p:spPr>
          <a:xfrm>
            <a:off x="553975" y="1339315"/>
            <a:ext cx="8381303" cy="3877985"/>
          </a:xfrm>
          <a:prstGeom prst="rect">
            <a:avLst/>
          </a:prstGeom>
          <a:solidFill>
            <a:schemeClr val="bg1">
              <a:alpha val="50000"/>
            </a:schemeClr>
          </a:solidFill>
        </p:spPr>
        <p:txBody>
          <a:bodyPr wrap="square" lIns="91440" tIns="45720" rIns="91440" bIns="45720" anchor="t">
            <a:spAutoFit/>
          </a:bodyPr>
          <a:lstStyle/>
          <a:p>
            <a:r>
              <a:rPr lang="en-US"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What is the Award?</a:t>
            </a: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r>
              <a:rPr lang="en-US" dirty="0">
                <a:latin typeface="Noto Sans" panose="020B0502040504020204" pitchFamily="34" charset="0"/>
                <a:ea typeface="Noto Sans" panose="020B0502040504020204" pitchFamily="34" charset="0"/>
                <a:cs typeface="Noto Sans" panose="020B0502040504020204" pitchFamily="34" charset="0"/>
              </a:rPr>
              <a:t>The ICE CityZen Award is a fun, rewarding and unforgettable journey. Plus, it could pave the way for a fulfilling career in civil engineering. There are two ways to get involved – just pick the one that works best for you!</a:t>
            </a:r>
          </a:p>
          <a:p>
            <a:endParaRPr lang="en-US" sz="1400" dirty="0">
              <a:latin typeface="Noto Sans" panose="020B0502040504020204" pitchFamily="34" charset="0"/>
              <a:ea typeface="Noto Sans" panose="020B0502040504020204" pitchFamily="34" charset="0"/>
              <a:cs typeface="Noto Sans" panose="020B0502040504020204" pitchFamily="34" charset="0"/>
            </a:endParaRPr>
          </a:p>
          <a:p>
            <a:r>
              <a:rPr lang="en-GB" b="1" dirty="0">
                <a:latin typeface="Noto Sans" panose="020B0502040504020204" pitchFamily="34" charset="0"/>
                <a:ea typeface="Noto Sans" panose="020B0502040504020204" pitchFamily="34" charset="0"/>
                <a:cs typeface="Noto Sans" panose="020B0502040504020204" pitchFamily="34" charset="0"/>
              </a:rPr>
              <a:t>The CityZen Challenge </a:t>
            </a:r>
          </a:p>
          <a:p>
            <a:r>
              <a:rPr lang="en-GB" dirty="0">
                <a:latin typeface="Noto Sans" panose="020B0502040504020204" pitchFamily="34" charset="0"/>
                <a:ea typeface="Noto Sans" panose="020B0502040504020204" pitchFamily="34" charset="0"/>
                <a:cs typeface="Noto Sans" panose="020B0502040504020204" pitchFamily="34" charset="0"/>
              </a:rPr>
              <a:t>The first stage is to play the award-winning CityZen game – four weeks of engrossing gaming with your friends.</a:t>
            </a:r>
          </a:p>
          <a:p>
            <a:endParaRPr lang="en-GB" b="1" dirty="0">
              <a:latin typeface="Noto Sans" panose="020B0502040504020204" pitchFamily="34" charset="0"/>
              <a:ea typeface="Noto Sans" panose="020B0502040504020204" pitchFamily="34" charset="0"/>
              <a:cs typeface="Noto Sans" panose="020B0502040504020204" pitchFamily="34" charset="0"/>
            </a:endParaRPr>
          </a:p>
          <a:p>
            <a:r>
              <a:rPr lang="en-GB" b="1" dirty="0">
                <a:latin typeface="Noto Sans"/>
                <a:ea typeface="Noto Sans"/>
                <a:cs typeface="Noto Sans"/>
              </a:rPr>
              <a:t>Complete Project Pitch to enter the </a:t>
            </a:r>
            <a:r>
              <a:rPr lang="en-GB" b="1" dirty="0" err="1">
                <a:latin typeface="Noto Sans"/>
                <a:ea typeface="Noto Sans"/>
                <a:cs typeface="Noto Sans"/>
              </a:rPr>
              <a:t>CityZen</a:t>
            </a:r>
            <a:r>
              <a:rPr lang="en-GB" b="1" dirty="0">
                <a:latin typeface="Noto Sans"/>
                <a:ea typeface="Noto Sans"/>
                <a:cs typeface="Noto Sans"/>
              </a:rPr>
              <a:t> Award</a:t>
            </a:r>
          </a:p>
          <a:p>
            <a:r>
              <a:rPr lang="en-GB" dirty="0">
                <a:latin typeface="Noto Sans" panose="020B0502040504020204" pitchFamily="34" charset="0"/>
                <a:ea typeface="Noto Sans" panose="020B0502040504020204" pitchFamily="34" charset="0"/>
                <a:cs typeface="Noto Sans" panose="020B0502040504020204" pitchFamily="34" charset="0"/>
              </a:rPr>
              <a:t>To achieve the full Award, after the game, you can pitch a project to improve your area.</a:t>
            </a:r>
          </a:p>
          <a:p>
            <a:endParaRPr lang="en-GB" sz="1400" dirty="0"/>
          </a:p>
        </p:txBody>
      </p:sp>
    </p:spTree>
    <p:extLst>
      <p:ext uri="{BB962C8B-B14F-4D97-AF65-F5344CB8AC3E}">
        <p14:creationId xmlns:p14="http://schemas.microsoft.com/office/powerpoint/2010/main" val="35019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E4A5-9D2B-93B3-A121-4F045D0F4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EE064-D80A-B256-0664-AEDF37F1E281}"/>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Award – why take part</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Rectangle 8">
            <a:extLst>
              <a:ext uri="{FF2B5EF4-FFF2-40B4-BE49-F238E27FC236}">
                <a16:creationId xmlns:a16="http://schemas.microsoft.com/office/drawing/2014/main" id="{57221A6D-EB35-DB95-4BA8-ABCA419AAF88}"/>
              </a:ext>
            </a:extLst>
          </p:cNvPr>
          <p:cNvSpPr/>
          <p:nvPr/>
        </p:nvSpPr>
        <p:spPr>
          <a:xfrm>
            <a:off x="553974" y="1179426"/>
            <a:ext cx="8381303" cy="677108"/>
          </a:xfrm>
          <a:prstGeom prst="rect">
            <a:avLst/>
          </a:prstGeom>
          <a:solidFill>
            <a:schemeClr val="bg1">
              <a:alpha val="50000"/>
            </a:schemeClr>
          </a:solidFill>
        </p:spPr>
        <p:txBody>
          <a:bodyPr wrap="square">
            <a:spAutoFit/>
          </a:bodyPr>
          <a:lstStyle/>
          <a:p>
            <a:r>
              <a:rPr lang="en-US"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Why take part? Here’s a few reasons…</a:t>
            </a:r>
          </a:p>
          <a:p>
            <a:endParaRPr lang="en-GB" b="1" dirty="0">
              <a:solidFill>
                <a:srgbClr val="007A92"/>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FD8EC74-2E10-5D84-5342-57BF5E04CEF1}"/>
              </a:ext>
            </a:extLst>
          </p:cNvPr>
          <p:cNvGrpSpPr>
            <a:grpSpLocks/>
          </p:cNvGrpSpPr>
          <p:nvPr/>
        </p:nvGrpSpPr>
        <p:grpSpPr>
          <a:xfrm>
            <a:off x="6372141" y="1437769"/>
            <a:ext cx="2563137" cy="3604310"/>
            <a:chOff x="-2" y="0"/>
            <a:chExt cx="1980566" cy="1786255"/>
          </a:xfrm>
        </p:grpSpPr>
        <p:sp>
          <p:nvSpPr>
            <p:cNvPr id="4" name="Graphic 2">
              <a:extLst>
                <a:ext uri="{FF2B5EF4-FFF2-40B4-BE49-F238E27FC236}">
                  <a16:creationId xmlns:a16="http://schemas.microsoft.com/office/drawing/2014/main" id="{2054F770-5E01-4CDB-5F30-8D32D175BE16}"/>
                </a:ext>
              </a:extLst>
            </p:cNvPr>
            <p:cNvSpPr/>
            <p:nvPr/>
          </p:nvSpPr>
          <p:spPr>
            <a:xfrm>
              <a:off x="0" y="0"/>
              <a:ext cx="1980564" cy="1786255"/>
            </a:xfrm>
            <a:custGeom>
              <a:avLst/>
              <a:gdLst/>
              <a:ahLst/>
              <a:cxnLst/>
              <a:rect l="l" t="t" r="r" b="b"/>
              <a:pathLst>
                <a:path w="1980564" h="1786255">
                  <a:moveTo>
                    <a:pt x="1764004" y="0"/>
                  </a:moveTo>
                  <a:lnTo>
                    <a:pt x="216001" y="0"/>
                  </a:lnTo>
                  <a:lnTo>
                    <a:pt x="166475" y="5704"/>
                  </a:lnTo>
                  <a:lnTo>
                    <a:pt x="121011" y="21955"/>
                  </a:lnTo>
                  <a:lnTo>
                    <a:pt x="80904" y="47454"/>
                  </a:lnTo>
                  <a:lnTo>
                    <a:pt x="47454" y="80904"/>
                  </a:lnTo>
                  <a:lnTo>
                    <a:pt x="21955" y="121011"/>
                  </a:lnTo>
                  <a:lnTo>
                    <a:pt x="5704" y="166475"/>
                  </a:lnTo>
                  <a:lnTo>
                    <a:pt x="0" y="216001"/>
                  </a:lnTo>
                  <a:lnTo>
                    <a:pt x="0" y="1288796"/>
                  </a:lnTo>
                  <a:lnTo>
                    <a:pt x="5704" y="1338326"/>
                  </a:lnTo>
                  <a:lnTo>
                    <a:pt x="21955" y="1383792"/>
                  </a:lnTo>
                  <a:lnTo>
                    <a:pt x="47454" y="1423897"/>
                  </a:lnTo>
                  <a:lnTo>
                    <a:pt x="80904" y="1457347"/>
                  </a:lnTo>
                  <a:lnTo>
                    <a:pt x="121011" y="1482844"/>
                  </a:lnTo>
                  <a:lnTo>
                    <a:pt x="166475" y="1499093"/>
                  </a:lnTo>
                  <a:lnTo>
                    <a:pt x="216001" y="1504797"/>
                  </a:lnTo>
                  <a:lnTo>
                    <a:pt x="1048004" y="1504797"/>
                  </a:lnTo>
                  <a:lnTo>
                    <a:pt x="1092156" y="1508844"/>
                  </a:lnTo>
                  <a:lnTo>
                    <a:pt x="1138836" y="1520265"/>
                  </a:lnTo>
                  <a:lnTo>
                    <a:pt x="1185618" y="1537981"/>
                  </a:lnTo>
                  <a:lnTo>
                    <a:pt x="1230077" y="1560910"/>
                  </a:lnTo>
                  <a:lnTo>
                    <a:pt x="1269791" y="1587975"/>
                  </a:lnTo>
                  <a:lnTo>
                    <a:pt x="1302334" y="1618094"/>
                  </a:lnTo>
                  <a:lnTo>
                    <a:pt x="1432064" y="1762277"/>
                  </a:lnTo>
                  <a:lnTo>
                    <a:pt x="1459618" y="1783764"/>
                  </a:lnTo>
                  <a:lnTo>
                    <a:pt x="1484229" y="1786205"/>
                  </a:lnTo>
                  <a:lnTo>
                    <a:pt x="1503259" y="1770408"/>
                  </a:lnTo>
                  <a:lnTo>
                    <a:pt x="1514068" y="1737182"/>
                  </a:lnTo>
                  <a:lnTo>
                    <a:pt x="1534223" y="1592846"/>
                  </a:lnTo>
                  <a:lnTo>
                    <a:pt x="1545998" y="1558573"/>
                  </a:lnTo>
                  <a:lnTo>
                    <a:pt x="1568962" y="1530586"/>
                  </a:lnTo>
                  <a:lnTo>
                    <a:pt x="1599858" y="1511716"/>
                  </a:lnTo>
                  <a:lnTo>
                    <a:pt x="1635429" y="1504797"/>
                  </a:lnTo>
                  <a:lnTo>
                    <a:pt x="1764004" y="1504797"/>
                  </a:lnTo>
                  <a:lnTo>
                    <a:pt x="1813530" y="1499093"/>
                  </a:lnTo>
                  <a:lnTo>
                    <a:pt x="1858995" y="1482844"/>
                  </a:lnTo>
                  <a:lnTo>
                    <a:pt x="1899101" y="1457347"/>
                  </a:lnTo>
                  <a:lnTo>
                    <a:pt x="1932552" y="1423897"/>
                  </a:lnTo>
                  <a:lnTo>
                    <a:pt x="1958050" y="1383792"/>
                  </a:lnTo>
                  <a:lnTo>
                    <a:pt x="1974301" y="1338326"/>
                  </a:lnTo>
                  <a:lnTo>
                    <a:pt x="1980006" y="1288796"/>
                  </a:lnTo>
                  <a:lnTo>
                    <a:pt x="1980006" y="216001"/>
                  </a:lnTo>
                  <a:lnTo>
                    <a:pt x="1974301" y="166475"/>
                  </a:lnTo>
                  <a:lnTo>
                    <a:pt x="1958050" y="121011"/>
                  </a:lnTo>
                  <a:lnTo>
                    <a:pt x="1932552" y="80904"/>
                  </a:lnTo>
                  <a:lnTo>
                    <a:pt x="1899101" y="47454"/>
                  </a:lnTo>
                  <a:lnTo>
                    <a:pt x="1858995" y="21955"/>
                  </a:lnTo>
                  <a:lnTo>
                    <a:pt x="1813530" y="5704"/>
                  </a:lnTo>
                  <a:lnTo>
                    <a:pt x="1764004" y="0"/>
                  </a:lnTo>
                  <a:close/>
                </a:path>
              </a:pathLst>
            </a:custGeom>
            <a:solidFill>
              <a:srgbClr val="34647E"/>
            </a:solidFill>
          </p:spPr>
          <p:txBody>
            <a:bodyPr wrap="square" lIns="0" tIns="0" rIns="0" bIns="0" rtlCol="0">
              <a:prstTxWarp prst="textNoShape">
                <a:avLst/>
              </a:prstTxWarp>
              <a:noAutofit/>
            </a:bodyPr>
            <a:lstStyle/>
            <a:p>
              <a:endParaRPr lang="en-GB"/>
            </a:p>
          </p:txBody>
        </p:sp>
        <p:sp>
          <p:nvSpPr>
            <p:cNvPr id="5" name="Textbox 3">
              <a:extLst>
                <a:ext uri="{FF2B5EF4-FFF2-40B4-BE49-F238E27FC236}">
                  <a16:creationId xmlns:a16="http://schemas.microsoft.com/office/drawing/2014/main" id="{ABD95ED3-3EC0-C9FC-5CFF-183121909001}"/>
                </a:ext>
              </a:extLst>
            </p:cNvPr>
            <p:cNvSpPr txBox="1"/>
            <p:nvPr/>
          </p:nvSpPr>
          <p:spPr>
            <a:xfrm>
              <a:off x="-2" y="249285"/>
              <a:ext cx="1980565" cy="1353276"/>
            </a:xfrm>
            <a:prstGeom prst="rect">
              <a:avLst/>
            </a:prstGeom>
          </p:spPr>
          <p:txBody>
            <a:bodyPr wrap="square" lIns="0" tIns="0" rIns="0" bIns="0" rtlCol="0">
              <a:noAutofit/>
            </a:bodyPr>
            <a:lstStyle/>
            <a:p>
              <a:pPr marL="187325" marR="154940" algn="ctr">
                <a:lnSpc>
                  <a:spcPct val="103000"/>
                </a:lnSpc>
                <a:spcBef>
                  <a:spcPts val="1030"/>
                </a:spcBef>
                <a:spcAft>
                  <a:spcPts val="0"/>
                </a:spcAft>
              </a:pPr>
              <a:r>
                <a:rPr lang="en-US" sz="1600" b="1" spc="-20" dirty="0" err="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CityZen</a:t>
              </a:r>
              <a:r>
                <a:rPr lang="en-US" sz="1600" b="1" spc="-6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is</a:t>
              </a:r>
              <a:r>
                <a:rPr lang="en-US" sz="1600" b="1" spc="-6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a:t>
              </a:r>
              <a:r>
                <a:rPr lang="en-US" sz="1600" b="1" spc="-6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unique</a:t>
              </a:r>
              <a:r>
                <a:rPr lang="en-US" sz="1600" b="1" spc="-6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and </a:t>
              </a:r>
              <a:r>
                <a:rPr lang="en-US" sz="1600" b="1" spc="-1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enjoyable</a:t>
              </a:r>
              <a:r>
                <a:rPr lang="en-US" sz="1600" b="1" spc="-7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spc="-1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competition. </a:t>
              </a:r>
              <a:r>
                <a:rPr lang="en-US" sz="16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It</a:t>
              </a:r>
              <a:r>
                <a:rPr lang="en-US" sz="1600" b="1" spc="-8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helped</a:t>
              </a:r>
              <a:r>
                <a:rPr lang="en-US" sz="1600" b="1" spc="-8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me</a:t>
              </a:r>
              <a:r>
                <a:rPr lang="en-US" sz="1600" b="1" spc="-8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to</a:t>
              </a:r>
              <a:r>
                <a:rPr lang="en-US" sz="1600" b="1" spc="-8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expand my communication and leadership skills.</a:t>
              </a:r>
              <a:endParaRPr lang="en-GB" sz="1600" dirty="0">
                <a:effectLst/>
                <a:latin typeface="Noto Sans" panose="020B0502040504020204" pitchFamily="34" charset="0"/>
                <a:ea typeface="Noto Sans" panose="020B0502040504020204" pitchFamily="34" charset="0"/>
                <a:cs typeface="Noto Sans" panose="020B0502040504020204" pitchFamily="34" charset="0"/>
              </a:endParaRPr>
            </a:p>
            <a:p>
              <a:pPr marL="332105" marR="299085" algn="ctr">
                <a:lnSpc>
                  <a:spcPct val="105000"/>
                </a:lnSpc>
                <a:spcBef>
                  <a:spcPts val="300"/>
                </a:spcBef>
                <a:spcAft>
                  <a:spcPts val="0"/>
                </a:spcAft>
              </a:pPr>
              <a:r>
                <a:rPr lang="en-US" sz="16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Year</a:t>
              </a:r>
              <a:r>
                <a:rPr lang="en-US" sz="1600" spc="-4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12</a:t>
              </a:r>
              <a:r>
                <a:rPr lang="en-US" sz="1600" spc="-4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student</a:t>
              </a:r>
              <a:r>
                <a:rPr lang="en-US" sz="1600" spc="-4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6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Barton </a:t>
              </a:r>
              <a:r>
                <a:rPr lang="en-US" sz="1600" dirty="0" err="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Peverill</a:t>
              </a:r>
              <a:r>
                <a:rPr lang="en-US" sz="16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College</a:t>
              </a:r>
              <a:endParaRPr lang="en-GB" sz="1600" dirty="0">
                <a:effectLst/>
                <a:latin typeface="Noto Sans" panose="020B0502040504020204" pitchFamily="34" charset="0"/>
                <a:ea typeface="Noto Sans" panose="020B0502040504020204" pitchFamily="34" charset="0"/>
                <a:cs typeface="Noto Sans" panose="020B0502040504020204" pitchFamily="34" charset="0"/>
              </a:endParaRPr>
            </a:p>
          </p:txBody>
        </p:sp>
      </p:grpSp>
      <p:sp>
        <p:nvSpPr>
          <p:cNvPr id="6" name="Textbox 4">
            <a:extLst>
              <a:ext uri="{FF2B5EF4-FFF2-40B4-BE49-F238E27FC236}">
                <a16:creationId xmlns:a16="http://schemas.microsoft.com/office/drawing/2014/main" id="{9D8B825C-6F83-C916-B79C-475295DD7FFE}"/>
              </a:ext>
            </a:extLst>
          </p:cNvPr>
          <p:cNvSpPr txBox="1">
            <a:spLocks/>
          </p:cNvSpPr>
          <p:nvPr/>
        </p:nvSpPr>
        <p:spPr>
          <a:xfrm>
            <a:off x="553973" y="2242220"/>
            <a:ext cx="5652770" cy="507311"/>
          </a:xfrm>
          <a:prstGeom prst="rect">
            <a:avLst/>
          </a:prstGeom>
          <a:solidFill>
            <a:srgbClr val="0082BA"/>
          </a:solidFill>
        </p:spPr>
        <p:txBody>
          <a:bodyPr wrap="square" lIns="0" tIns="0" rIns="0" bIns="0" rtlCol="0">
            <a:noAutofit/>
          </a:bodyPr>
          <a:lstStyle/>
          <a:p>
            <a:pPr marL="71755">
              <a:lnSpc>
                <a:spcPct val="150000"/>
              </a:lnSpc>
              <a:spcBef>
                <a:spcPts val="415"/>
              </a:spcBef>
              <a:spcAft>
                <a:spcPts val="0"/>
              </a:spcAft>
            </a:pPr>
            <a:r>
              <a:rPr lang="en-US" sz="11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Employability</a:t>
            </a:r>
            <a:r>
              <a:rPr lang="en-US" sz="1100" b="1" spc="-6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latin typeface="Noto Sans" panose="020B0502040504020204" pitchFamily="34" charset="0"/>
                <a:ea typeface="Noto Sans" panose="020B0502040504020204" pitchFamily="34" charset="0"/>
                <a:cs typeface="Noto Sans" panose="020B0502040504020204" pitchFamily="34" charset="0"/>
              </a:rPr>
              <a:t>D</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evelop your collaboration,</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critical-thinking</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and ability to</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research</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a:t>
            </a:r>
            <a:r>
              <a:rPr lang="en-US" sz="1100" spc="-20" dirty="0">
                <a:solidFill>
                  <a:srgbClr val="FFFFFF"/>
                </a:solidFill>
                <a:latin typeface="Noto Sans" panose="020B0502040504020204" pitchFamily="34" charset="0"/>
                <a:ea typeface="Noto Sans" panose="020B0502040504020204" pitchFamily="34" charset="0"/>
                <a:cs typeface="Noto Sans" panose="020B0502040504020204" pitchFamily="34" charset="0"/>
              </a:rPr>
              <a:t>ll</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‘soft</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skills’</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highly</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valued</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in</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the </a:t>
            </a:r>
            <a:r>
              <a:rPr lang="en-US" sz="1100" spc="-1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workplace</a:t>
            </a:r>
            <a:r>
              <a:rPr lang="en-US" sz="1100" spc="-10" dirty="0">
                <a:solidFill>
                  <a:srgbClr val="FFFFFF"/>
                </a:solidFill>
                <a:effectLst/>
                <a:latin typeface="Arial" panose="020B0604020202020204" pitchFamily="34" charset="0"/>
                <a:ea typeface="Microsoft Sans Serif" panose="020B0604020202020204" pitchFamily="34" charset="0"/>
                <a:cs typeface="Arial" panose="020B0604020202020204" pitchFamily="34" charset="0"/>
              </a:rPr>
              <a:t>.</a:t>
            </a:r>
            <a:endParaRPr lang="en-GB" sz="1100"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7" name="Textbox 5">
            <a:extLst>
              <a:ext uri="{FF2B5EF4-FFF2-40B4-BE49-F238E27FC236}">
                <a16:creationId xmlns:a16="http://schemas.microsoft.com/office/drawing/2014/main" id="{ACC43ED4-4756-C0D6-EF02-343A99BB6760}"/>
              </a:ext>
            </a:extLst>
          </p:cNvPr>
          <p:cNvSpPr txBox="1">
            <a:spLocks/>
          </p:cNvSpPr>
          <p:nvPr/>
        </p:nvSpPr>
        <p:spPr>
          <a:xfrm>
            <a:off x="553975" y="2742785"/>
            <a:ext cx="5652770" cy="322106"/>
          </a:xfrm>
          <a:prstGeom prst="rect">
            <a:avLst/>
          </a:prstGeom>
          <a:solidFill>
            <a:srgbClr val="859919"/>
          </a:solidFill>
        </p:spPr>
        <p:txBody>
          <a:bodyPr wrap="square" lIns="0" tIns="0" rIns="0" bIns="0" rtlCol="0">
            <a:noAutofit/>
          </a:bodyPr>
          <a:lstStyle/>
          <a:p>
            <a:pPr marL="71755">
              <a:lnSpc>
                <a:spcPct val="150000"/>
              </a:lnSpc>
              <a:spcBef>
                <a:spcPts val="415"/>
              </a:spcBef>
              <a:spcAft>
                <a:spcPts val="0"/>
              </a:spcAft>
            </a:pPr>
            <a:r>
              <a:rPr lang="en-US" sz="1100" b="1"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Creativity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CityZen</a:t>
            </a:r>
            <a:r>
              <a:rPr lang="en-US" sz="1100" spc="-3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encourages</a:t>
            </a:r>
            <a:r>
              <a:rPr lang="en-US" sz="1100" spc="-3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innovative</a:t>
            </a:r>
            <a:r>
              <a:rPr lang="en-US" sz="1100" spc="-4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thinking</a:t>
            </a:r>
            <a:r>
              <a:rPr lang="en-US" sz="1100" spc="-3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and</a:t>
            </a:r>
            <a:r>
              <a:rPr lang="en-US" sz="1100" spc="-3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problem-solving.</a:t>
            </a:r>
            <a:endParaRPr lang="en-GB" sz="1100" dirty="0">
              <a:effectLst/>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6">
            <a:extLst>
              <a:ext uri="{FF2B5EF4-FFF2-40B4-BE49-F238E27FC236}">
                <a16:creationId xmlns:a16="http://schemas.microsoft.com/office/drawing/2014/main" id="{53925ED0-2449-1B84-8CF8-6D230B9C47E7}"/>
              </a:ext>
            </a:extLst>
          </p:cNvPr>
          <p:cNvSpPr txBox="1">
            <a:spLocks/>
          </p:cNvSpPr>
          <p:nvPr/>
        </p:nvSpPr>
        <p:spPr>
          <a:xfrm>
            <a:off x="553975" y="3070244"/>
            <a:ext cx="5652770" cy="322105"/>
          </a:xfrm>
          <a:prstGeom prst="rect">
            <a:avLst/>
          </a:prstGeom>
          <a:solidFill>
            <a:srgbClr val="BDCCD5"/>
          </a:solidFill>
        </p:spPr>
        <p:txBody>
          <a:bodyPr wrap="square" lIns="0" tIns="0" rIns="0" bIns="0" rtlCol="0">
            <a:noAutofit/>
          </a:bodyPr>
          <a:lstStyle/>
          <a:p>
            <a:pPr marL="71755">
              <a:lnSpc>
                <a:spcPct val="150000"/>
              </a:lnSpc>
              <a:spcBef>
                <a:spcPts val="415"/>
              </a:spcBef>
              <a:spcAft>
                <a:spcPts val="0"/>
              </a:spcAft>
            </a:pPr>
            <a:r>
              <a:rPr lang="en-US" sz="1100" b="1"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Leadership</a:t>
            </a:r>
            <a:r>
              <a:rPr lang="en-US" sz="1100" b="1" spc="15"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You</a:t>
            </a:r>
            <a:r>
              <a:rPr lang="en-US" sz="1100" spc="5"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can</a:t>
            </a:r>
            <a:r>
              <a:rPr lang="en-US" sz="1100" spc="1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take</a:t>
            </a:r>
            <a:r>
              <a:rPr lang="en-US" sz="1100" spc="5"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charge,</a:t>
            </a:r>
            <a:r>
              <a:rPr lang="en-US" sz="1100" spc="1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delegate</a:t>
            </a:r>
            <a:r>
              <a:rPr lang="en-US" sz="1100" spc="5"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tasks</a:t>
            </a:r>
            <a:r>
              <a:rPr lang="en-US" sz="1100" spc="5"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and</a:t>
            </a:r>
            <a:r>
              <a:rPr lang="en-US" sz="1100" spc="1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inspire</a:t>
            </a:r>
            <a:r>
              <a:rPr lang="en-US" sz="1100" spc="5"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your </a:t>
            </a:r>
            <a:r>
              <a:rPr lang="en-US" sz="1100" spc="-4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peers.</a:t>
            </a:r>
            <a:endParaRPr lang="en-GB" sz="1100" dirty="0">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7">
            <a:extLst>
              <a:ext uri="{FF2B5EF4-FFF2-40B4-BE49-F238E27FC236}">
                <a16:creationId xmlns:a16="http://schemas.microsoft.com/office/drawing/2014/main" id="{625F8B55-FC08-9C27-5351-20B34AEDD8F1}"/>
              </a:ext>
            </a:extLst>
          </p:cNvPr>
          <p:cNvSpPr txBox="1">
            <a:spLocks/>
          </p:cNvSpPr>
          <p:nvPr/>
        </p:nvSpPr>
        <p:spPr>
          <a:xfrm>
            <a:off x="553975" y="3403055"/>
            <a:ext cx="5652770" cy="475115"/>
          </a:xfrm>
          <a:prstGeom prst="rect">
            <a:avLst/>
          </a:prstGeom>
          <a:solidFill>
            <a:srgbClr val="34657F"/>
          </a:solidFill>
        </p:spPr>
        <p:txBody>
          <a:bodyPr wrap="square" lIns="0" tIns="0" rIns="0" bIns="0" rtlCol="0">
            <a:noAutofit/>
          </a:bodyPr>
          <a:lstStyle/>
          <a:p>
            <a:pPr marL="71755">
              <a:lnSpc>
                <a:spcPct val="150000"/>
              </a:lnSpc>
              <a:spcBef>
                <a:spcPts val="415"/>
              </a:spcBef>
              <a:spcAft>
                <a:spcPts val="0"/>
              </a:spcAft>
            </a:pPr>
            <a:r>
              <a:rPr lang="en-US" sz="11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Digital</a:t>
            </a:r>
            <a:r>
              <a:rPr lang="en-US" sz="1100" b="1"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expertise</a:t>
            </a:r>
            <a:r>
              <a:rPr lang="en-US" sz="1100" b="1"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Past</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participants</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have</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loved</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developing</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their</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digital</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skills</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to</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make</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videos</a:t>
            </a:r>
            <a:r>
              <a:rPr lang="en-US" sz="1100" spc="-5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for</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the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Project</a:t>
            </a:r>
            <a:r>
              <a:rPr lang="en-US" sz="1100" spc="-9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Pitch.</a:t>
            </a:r>
            <a:endParaRPr lang="en-GB" sz="1100" dirty="0">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1" name="Textbox 8">
            <a:extLst>
              <a:ext uri="{FF2B5EF4-FFF2-40B4-BE49-F238E27FC236}">
                <a16:creationId xmlns:a16="http://schemas.microsoft.com/office/drawing/2014/main" id="{07F3760C-CF60-2B09-EF22-3AF6B3195D72}"/>
              </a:ext>
            </a:extLst>
          </p:cNvPr>
          <p:cNvSpPr txBox="1">
            <a:spLocks/>
          </p:cNvSpPr>
          <p:nvPr/>
        </p:nvSpPr>
        <p:spPr>
          <a:xfrm>
            <a:off x="553975" y="3879708"/>
            <a:ext cx="5652770" cy="534743"/>
          </a:xfrm>
          <a:prstGeom prst="rect">
            <a:avLst/>
          </a:prstGeom>
          <a:solidFill>
            <a:srgbClr val="E9500E"/>
          </a:solidFill>
        </p:spPr>
        <p:txBody>
          <a:bodyPr wrap="square" lIns="0" tIns="0" rIns="0" bIns="0" rtlCol="0">
            <a:noAutofit/>
          </a:bodyPr>
          <a:lstStyle/>
          <a:p>
            <a:pPr marL="71755">
              <a:lnSpc>
                <a:spcPct val="150000"/>
              </a:lnSpc>
              <a:spcBef>
                <a:spcPts val="415"/>
              </a:spcBef>
              <a:spcAft>
                <a:spcPts val="0"/>
              </a:spcAft>
            </a:pPr>
            <a:r>
              <a:rPr lang="en-US" sz="11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Myth-busting</a:t>
            </a:r>
            <a:r>
              <a:rPr lang="en-US" sz="1100" b="1" spc="-2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b="1"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inspiration</a:t>
            </a:r>
            <a:r>
              <a:rPr lang="en-US" sz="1100" b="1" spc="-2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CityZen</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has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opened</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the</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door</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to</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more young people like you </a:t>
            </a:r>
            <a:r>
              <a:rPr lang="en-US" sz="1100" spc="-30" dirty="0" err="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realising</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civil</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2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engineering</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could</a:t>
            </a:r>
            <a:r>
              <a:rPr lang="en-US" sz="1100" spc="-7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be</a:t>
            </a:r>
            <a:r>
              <a:rPr lang="en-US" sz="1100" spc="-7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a:t>
            </a:r>
            <a:r>
              <a:rPr lang="en-US" sz="1100" spc="-7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career</a:t>
            </a:r>
            <a:r>
              <a:rPr lang="en-US" sz="1100" spc="-7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for</a:t>
            </a:r>
            <a:r>
              <a:rPr lang="en-US" sz="1100" spc="-7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them.</a:t>
            </a:r>
            <a:endParaRPr lang="en-GB" sz="1100" dirty="0">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9">
            <a:extLst>
              <a:ext uri="{FF2B5EF4-FFF2-40B4-BE49-F238E27FC236}">
                <a16:creationId xmlns:a16="http://schemas.microsoft.com/office/drawing/2014/main" id="{185B42FE-B4A2-DF97-E035-7CD8C4B5AECE}"/>
              </a:ext>
            </a:extLst>
          </p:cNvPr>
          <p:cNvSpPr txBox="1">
            <a:spLocks/>
          </p:cNvSpPr>
          <p:nvPr/>
        </p:nvSpPr>
        <p:spPr>
          <a:xfrm>
            <a:off x="553975" y="4414451"/>
            <a:ext cx="5652770" cy="361943"/>
          </a:xfrm>
          <a:prstGeom prst="rect">
            <a:avLst/>
          </a:prstGeom>
          <a:solidFill>
            <a:srgbClr val="0082BA"/>
          </a:solidFill>
        </p:spPr>
        <p:txBody>
          <a:bodyPr wrap="square" lIns="0" tIns="0" rIns="0" bIns="0" rtlCol="0">
            <a:noAutofit/>
          </a:bodyPr>
          <a:lstStyle/>
          <a:p>
            <a:pPr marL="71755">
              <a:lnSpc>
                <a:spcPct val="150000"/>
              </a:lnSpc>
              <a:spcBef>
                <a:spcPts val="340"/>
              </a:spcBef>
              <a:spcAft>
                <a:spcPts val="0"/>
              </a:spcAft>
            </a:pPr>
            <a:r>
              <a:rPr lang="en-US" sz="11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Opportunities</a:t>
            </a:r>
            <a:r>
              <a:rPr lang="en-US" sz="1100" b="1" spc="8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to</a:t>
            </a:r>
            <a:r>
              <a:rPr lang="en-US" sz="1100" b="1" spc="8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shine</a:t>
            </a:r>
            <a:r>
              <a:rPr lang="en-US" sz="1100" b="1" spc="8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Exercising</a:t>
            </a:r>
            <a:r>
              <a:rPr lang="en-US" sz="1100" spc="-2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new</a:t>
            </a:r>
            <a:r>
              <a:rPr lang="en-US" sz="1100" spc="-2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knowledge</a:t>
            </a:r>
            <a:r>
              <a:rPr lang="en-US" sz="1100" spc="-2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and</a:t>
            </a:r>
            <a:r>
              <a:rPr lang="en-US" sz="1100" spc="-2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skills</a:t>
            </a:r>
            <a:r>
              <a:rPr lang="en-US" sz="1100" spc="-3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gives</a:t>
            </a:r>
            <a:r>
              <a:rPr lang="en-US" sz="1100" spc="-2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1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confidence</a:t>
            </a:r>
            <a:r>
              <a:rPr lang="en-US" sz="1100" spc="-10" dirty="0">
                <a:solidFill>
                  <a:srgbClr val="FFFFFF"/>
                </a:solidFill>
                <a:effectLst/>
                <a:latin typeface="Arial" panose="020B0604020202020204" pitchFamily="34" charset="0"/>
                <a:ea typeface="Arial" panose="020B0604020202020204" pitchFamily="34" charset="0"/>
                <a:cs typeface="Arial" panose="020B0604020202020204" pitchFamily="34" charset="0"/>
              </a:rPr>
              <a:t>.</a:t>
            </a:r>
            <a:endParaRPr lang="en-GB" sz="1100" dirty="0">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3">
            <a:extLst>
              <a:ext uri="{FF2B5EF4-FFF2-40B4-BE49-F238E27FC236}">
                <a16:creationId xmlns:a16="http://schemas.microsoft.com/office/drawing/2014/main" id="{728ACED9-D3E7-8BBD-3279-C431C5786E07}"/>
              </a:ext>
            </a:extLst>
          </p:cNvPr>
          <p:cNvSpPr txBox="1">
            <a:spLocks/>
          </p:cNvSpPr>
          <p:nvPr/>
        </p:nvSpPr>
        <p:spPr>
          <a:xfrm>
            <a:off x="553973" y="1724203"/>
            <a:ext cx="5652770" cy="507311"/>
          </a:xfrm>
          <a:prstGeom prst="rect">
            <a:avLst/>
          </a:prstGeom>
          <a:solidFill>
            <a:srgbClr val="E9500E"/>
          </a:solidFill>
        </p:spPr>
        <p:txBody>
          <a:bodyPr wrap="square" lIns="0" tIns="0" rIns="0" bIns="0" rtlCol="0">
            <a:noAutofit/>
          </a:bodyPr>
          <a:lstStyle/>
          <a:p>
            <a:pPr marL="71755">
              <a:lnSpc>
                <a:spcPct val="150000"/>
              </a:lnSpc>
              <a:spcBef>
                <a:spcPts val="340"/>
              </a:spcBef>
              <a:spcAft>
                <a:spcPts val="0"/>
              </a:spcAft>
            </a:pPr>
            <a:r>
              <a:rPr lang="en-US" sz="11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Communication</a:t>
            </a:r>
            <a:r>
              <a:rPr lang="en-US" sz="1100" b="1"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skills</a:t>
            </a:r>
            <a:r>
              <a:rPr lang="en-US" sz="1100" b="1"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Build</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skills</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and</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confidence</a:t>
            </a:r>
            <a:r>
              <a:rPr lang="en-US" sz="1100" spc="-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through</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teamwork</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and</a:t>
            </a:r>
            <a:r>
              <a:rPr lang="en-US" sz="1100" spc="-6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presentation</a:t>
            </a:r>
            <a:r>
              <a:rPr lang="en-US" sz="1100" spc="-55"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 </a:t>
            </a:r>
            <a:r>
              <a:rPr lang="en-US" sz="1100" spc="-1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challenges.</a:t>
            </a:r>
            <a:endParaRPr lang="en-GB" sz="1100" dirty="0">
              <a:effectLst/>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4501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79"/>
            <a:ext cx="7391400" cy="808993"/>
          </a:xfrm>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What is civil engineering?</a:t>
            </a:r>
          </a:p>
        </p:txBody>
      </p:sp>
      <p:sp>
        <p:nvSpPr>
          <p:cNvPr id="7" name="Slide Number Placeholder 6"/>
          <p:cNvSpPr>
            <a:spLocks noGrp="1"/>
          </p:cNvSpPr>
          <p:nvPr>
            <p:ph type="sldNum" sz="quarter" idx="12"/>
          </p:nvPr>
        </p:nvSpPr>
        <p:spPr/>
        <p:txBody>
          <a:bodyPr/>
          <a:lstStyle/>
          <a:p>
            <a:fld id="{34AFA7FE-CD8C-F049-A609-816E200170F9}" type="slidenum">
              <a:rPr lang="en-US" smtClean="0"/>
              <a:t>5</a:t>
            </a:fld>
            <a:endParaRPr lang="en-US"/>
          </a:p>
        </p:txBody>
      </p:sp>
      <p:sp>
        <p:nvSpPr>
          <p:cNvPr id="9" name="Rectangle 8">
            <a:extLst>
              <a:ext uri="{FF2B5EF4-FFF2-40B4-BE49-F238E27FC236}">
                <a16:creationId xmlns:a16="http://schemas.microsoft.com/office/drawing/2014/main" id="{39F740B7-C593-4445-A8FE-5326CAFF21EA}"/>
              </a:ext>
            </a:extLst>
          </p:cNvPr>
          <p:cNvSpPr/>
          <p:nvPr/>
        </p:nvSpPr>
        <p:spPr>
          <a:xfrm>
            <a:off x="457201" y="1281865"/>
            <a:ext cx="7391400" cy="3143617"/>
          </a:xfrm>
          <a:prstGeom prst="rect">
            <a:avLst/>
          </a:prstGeom>
        </p:spPr>
        <p:txBody>
          <a:bodyPr wrap="square" anchor="t">
            <a:spAutoFit/>
          </a:bodyPr>
          <a:lstStyle/>
          <a:p>
            <a:pPr>
              <a:spcBef>
                <a:spcPts val="600"/>
              </a:spcBef>
              <a:spcAft>
                <a:spcPts val="600"/>
              </a:spcAft>
            </a:pPr>
            <a:r>
              <a:rPr lang="en-GB" sz="1600" dirty="0">
                <a:latin typeface="Noto Sans" panose="020B0502040504020204" pitchFamily="34" charset="0"/>
                <a:ea typeface="Noto Sans" panose="020B0502040504020204" pitchFamily="34" charset="0"/>
                <a:cs typeface="Noto Sans" panose="020B0502040504020204" pitchFamily="34" charset="0"/>
              </a:rPr>
              <a:t>First, let’s check we’re up to speed with what civil engineers do…</a:t>
            </a:r>
          </a:p>
          <a:p>
            <a:pPr>
              <a:spcBef>
                <a:spcPts val="600"/>
              </a:spcBef>
              <a:spcAft>
                <a:spcPts val="600"/>
              </a:spcAft>
            </a:pPr>
            <a:endParaRPr lang="en-GB" sz="1600" dirty="0">
              <a:latin typeface="Noto Sans" panose="020B0502040504020204" pitchFamily="34" charset="0"/>
              <a:ea typeface="Noto Sans" panose="020B0502040504020204" pitchFamily="34" charset="0"/>
              <a:cs typeface="Noto Sans" panose="020B0502040504020204" pitchFamily="34" charset="0"/>
            </a:endParaRPr>
          </a:p>
          <a:p>
            <a:pPr>
              <a:lnSpc>
                <a:spcPct val="107000"/>
              </a:lnSpc>
              <a:spcBef>
                <a:spcPts val="600"/>
              </a:spcBef>
              <a:spcAft>
                <a:spcPts val="600"/>
              </a:spcAft>
            </a:pPr>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Civil engineers:</a:t>
            </a:r>
            <a:endParaRPr lang="en-GB" sz="1100" kern="100" dirty="0">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b="1" dirty="0">
                <a:solidFill>
                  <a:srgbClr val="FC4405"/>
                </a:solidFill>
                <a:latin typeface="Noto Sans" panose="020B0502040504020204" pitchFamily="34" charset="0"/>
                <a:ea typeface="Noto Sans" panose="020B0502040504020204" pitchFamily="34" charset="0"/>
                <a:cs typeface="Noto Sans" panose="020B0502040504020204" pitchFamily="34" charset="0"/>
              </a:rPr>
              <a:t>Build</a:t>
            </a: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 our houses, schools, hospitals and more</a:t>
            </a:r>
            <a:endParaRPr lang="en-GB" sz="11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Deliver the </a:t>
            </a:r>
            <a:r>
              <a:rPr lang="en-GB" b="1" dirty="0">
                <a:solidFill>
                  <a:srgbClr val="FC4405"/>
                </a:solidFill>
                <a:latin typeface="Noto Sans" panose="020B0502040504020204" pitchFamily="34" charset="0"/>
                <a:ea typeface="Noto Sans" panose="020B0502040504020204" pitchFamily="34" charset="0"/>
                <a:cs typeface="Noto Sans" panose="020B0502040504020204" pitchFamily="34" charset="0"/>
              </a:rPr>
              <a:t>transport </a:t>
            </a: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that moves us around</a:t>
            </a:r>
            <a:endParaRPr lang="en-GB" sz="11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Provide the </a:t>
            </a:r>
            <a:r>
              <a:rPr lang="en-GB" b="1" dirty="0">
                <a:solidFill>
                  <a:srgbClr val="FC4405"/>
                </a:solidFill>
                <a:latin typeface="Noto Sans" panose="020B0502040504020204" pitchFamily="34" charset="0"/>
                <a:ea typeface="Noto Sans" panose="020B0502040504020204" pitchFamily="34" charset="0"/>
                <a:cs typeface="Noto Sans" panose="020B0502040504020204" pitchFamily="34" charset="0"/>
              </a:rPr>
              <a:t>water</a:t>
            </a: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 and </a:t>
            </a:r>
            <a:r>
              <a:rPr lang="en-GB" b="1" dirty="0">
                <a:solidFill>
                  <a:srgbClr val="FC4405"/>
                </a:solidFill>
                <a:latin typeface="Noto Sans" panose="020B0502040504020204" pitchFamily="34" charset="0"/>
                <a:ea typeface="Noto Sans" panose="020B0502040504020204" pitchFamily="34" charset="0"/>
                <a:cs typeface="Noto Sans" panose="020B0502040504020204" pitchFamily="34" charset="0"/>
              </a:rPr>
              <a:t>energy </a:t>
            </a: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that keeps us alive</a:t>
            </a:r>
            <a:endParaRPr lang="en-GB" sz="11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b="1" dirty="0">
                <a:solidFill>
                  <a:srgbClr val="FC4405"/>
                </a:solidFill>
                <a:latin typeface="Noto Sans" panose="020B0502040504020204" pitchFamily="34" charset="0"/>
                <a:ea typeface="Noto Sans" panose="020B0502040504020204" pitchFamily="34" charset="0"/>
                <a:cs typeface="Noto Sans" panose="020B0502040504020204" pitchFamily="34" charset="0"/>
              </a:rPr>
              <a:t>Design</a:t>
            </a: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 the </a:t>
            </a:r>
            <a:r>
              <a:rPr lang="en-GB" b="1" dirty="0">
                <a:solidFill>
                  <a:srgbClr val="FC4405"/>
                </a:solidFill>
                <a:latin typeface="Noto Sans" panose="020B0502040504020204" pitchFamily="34" charset="0"/>
                <a:ea typeface="Noto Sans" panose="020B0502040504020204" pitchFamily="34" charset="0"/>
                <a:cs typeface="Noto Sans" panose="020B0502040504020204" pitchFamily="34" charset="0"/>
              </a:rPr>
              <a:t>smart</a:t>
            </a: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 cities and towns where we'll live in the future</a:t>
            </a:r>
            <a:endParaRPr lang="en-GB" sz="11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Tackle global </a:t>
            </a:r>
            <a:r>
              <a:rPr lang="en-GB" b="1" dirty="0">
                <a:solidFill>
                  <a:srgbClr val="FC4405"/>
                </a:solidFill>
                <a:latin typeface="Noto Sans" panose="020B0502040504020204" pitchFamily="34" charset="0"/>
                <a:ea typeface="Noto Sans" panose="020B0502040504020204" pitchFamily="34" charset="0"/>
                <a:cs typeface="Noto Sans" panose="020B0502040504020204" pitchFamily="34" charset="0"/>
              </a:rPr>
              <a:t>environmental problems </a:t>
            </a:r>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affecting us all</a:t>
            </a:r>
            <a:endParaRPr lang="en-GB" sz="1100" kern="100" dirty="0">
              <a:no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3" descr="A bridge with a bridge over it&#10;&#10;Description automatically generated">
            <a:extLst>
              <a:ext uri="{FF2B5EF4-FFF2-40B4-BE49-F238E27FC236}">
                <a16:creationId xmlns:a16="http://schemas.microsoft.com/office/drawing/2014/main" id="{21EE9F9E-11AF-8CF2-6A0B-D3BEEA04A8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9173" y="2030115"/>
            <a:ext cx="2248157" cy="1648912"/>
          </a:xfrm>
          <a:prstGeom prst="rect">
            <a:avLst/>
          </a:prstGeom>
        </p:spPr>
      </p:pic>
      <p:pic>
        <p:nvPicPr>
          <p:cNvPr id="6" name="Picture 5" descr="A yellow and black triangle with red lines&#10;&#10;Description automatically generated">
            <a:extLst>
              <a:ext uri="{FF2B5EF4-FFF2-40B4-BE49-F238E27FC236}">
                <a16:creationId xmlns:a16="http://schemas.microsoft.com/office/drawing/2014/main" id="{DA09A86F-A978-1B6D-F72F-884416FD01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12142" y="2030115"/>
            <a:ext cx="790375" cy="666273"/>
          </a:xfrm>
          <a:prstGeom prst="rect">
            <a:avLst/>
          </a:prstGeom>
        </p:spPr>
      </p:pic>
    </p:spTree>
    <p:extLst>
      <p:ext uri="{BB962C8B-B14F-4D97-AF65-F5344CB8AC3E}">
        <p14:creationId xmlns:p14="http://schemas.microsoft.com/office/powerpoint/2010/main" val="29897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E4A5-9D2B-93B3-A121-4F045D0F4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EE064-D80A-B256-0664-AEDF37F1E281}"/>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game – stages and tasks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5">
            <a:extLst>
              <a:ext uri="{FF2B5EF4-FFF2-40B4-BE49-F238E27FC236}">
                <a16:creationId xmlns:a16="http://schemas.microsoft.com/office/drawing/2014/main" id="{985B25E3-AEA5-68AC-D693-B6258D9F52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636" r="11458" b="617"/>
          <a:stretch/>
        </p:blipFill>
        <p:spPr>
          <a:xfrm>
            <a:off x="6091875" y="1726871"/>
            <a:ext cx="2722179" cy="1933313"/>
          </a:xfrm>
          <a:prstGeom prst="rect">
            <a:avLst/>
          </a:prstGeom>
        </p:spPr>
      </p:pic>
      <p:sp>
        <p:nvSpPr>
          <p:cNvPr id="9" name="Rectangle 8">
            <a:extLst>
              <a:ext uri="{FF2B5EF4-FFF2-40B4-BE49-F238E27FC236}">
                <a16:creationId xmlns:a16="http://schemas.microsoft.com/office/drawing/2014/main" id="{57221A6D-EB35-DB95-4BA8-ABCA419AAF88}"/>
              </a:ext>
            </a:extLst>
          </p:cNvPr>
          <p:cNvSpPr/>
          <p:nvPr/>
        </p:nvSpPr>
        <p:spPr>
          <a:xfrm>
            <a:off x="310384" y="1292471"/>
            <a:ext cx="5781491" cy="2308324"/>
          </a:xfrm>
          <a:prstGeom prst="rect">
            <a:avLst/>
          </a:prstGeom>
          <a:solidFill>
            <a:schemeClr val="bg1">
              <a:alpha val="50000"/>
            </a:schemeClr>
          </a:solidFill>
        </p:spPr>
        <p:txBody>
          <a:bodyPr wrap="square" lIns="91440" tIns="45720" rIns="91440" bIns="45720" anchor="t">
            <a:spAutoFit/>
          </a:bodyPr>
          <a:lstStyle/>
          <a:p>
            <a:r>
              <a:rPr lang="en-GB" dirty="0">
                <a:latin typeface="Noto Sans"/>
                <a:ea typeface="Noto Sans"/>
                <a:cs typeface="Noto Sans"/>
              </a:rPr>
              <a:t>The </a:t>
            </a:r>
            <a:r>
              <a:rPr lang="en-GB" dirty="0" err="1">
                <a:latin typeface="Noto Sans"/>
                <a:ea typeface="Noto Sans"/>
                <a:cs typeface="Noto Sans"/>
              </a:rPr>
              <a:t>CityZen</a:t>
            </a:r>
            <a:r>
              <a:rPr lang="en-GB" dirty="0">
                <a:latin typeface="Noto Sans"/>
                <a:ea typeface="Noto Sans"/>
                <a:cs typeface="Noto Sans"/>
              </a:rPr>
              <a:t> game is easy to understand; the game's advisor will tell you what you need to do.</a:t>
            </a:r>
          </a:p>
          <a:p>
            <a:endParaRPr lang="en-GB" sz="2000" b="1" dirty="0">
              <a:solidFill>
                <a:srgbClr val="007A92"/>
              </a:solidFill>
              <a:latin typeface="Arial" panose="020B0604020202020204" pitchFamily="34" charset="0"/>
              <a:cs typeface="Arial" panose="020B0604020202020204" pitchFamily="34" charset="0"/>
            </a:endParaRPr>
          </a:p>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First things first… research</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Discover what needs to be done in the area</a:t>
            </a:r>
          </a:p>
          <a:p>
            <a:pPr marL="285750" indent="-285750">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Find out key facts about the environment that will affect your choices</a:t>
            </a:r>
          </a:p>
          <a:p>
            <a:endParaRPr lang="en-GB" sz="1400" dirty="0"/>
          </a:p>
        </p:txBody>
      </p:sp>
      <p:sp>
        <p:nvSpPr>
          <p:cNvPr id="4" name="Rectangle 3">
            <a:extLst>
              <a:ext uri="{FF2B5EF4-FFF2-40B4-BE49-F238E27FC236}">
                <a16:creationId xmlns:a16="http://schemas.microsoft.com/office/drawing/2014/main" id="{9E1FCB89-CDB4-DDEC-3D58-0B69AB8AB348}"/>
              </a:ext>
            </a:extLst>
          </p:cNvPr>
          <p:cNvSpPr/>
          <p:nvPr/>
        </p:nvSpPr>
        <p:spPr>
          <a:xfrm>
            <a:off x="457200" y="3344779"/>
            <a:ext cx="2484784" cy="1692771"/>
          </a:xfrm>
          <a:prstGeom prst="rect">
            <a:avLst/>
          </a:prstGeom>
          <a:solidFill>
            <a:schemeClr val="bg1">
              <a:alpha val="50000"/>
            </a:schemeClr>
          </a:solidFill>
        </p:spPr>
        <p:txBody>
          <a:bodyPr wrap="square" lIns="91440" tIns="45720" rIns="91440" bIns="45720" anchor="t">
            <a:spAutoFit/>
          </a:bodyPr>
          <a:lstStyle/>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r>
              <a:rPr lang="en-GB" b="1" dirty="0">
                <a:solidFill>
                  <a:srgbClr val="D22630"/>
                </a:solidFill>
                <a:latin typeface="Noto Sans" panose="020B0502040504020204" pitchFamily="34" charset="0"/>
                <a:ea typeface="Noto Sans" panose="020B0502040504020204" pitchFamily="34" charset="0"/>
                <a:cs typeface="Noto Sans" panose="020B0502040504020204" pitchFamily="34" charset="0"/>
              </a:rPr>
              <a:t>Warning! </a:t>
            </a:r>
            <a:r>
              <a:rPr lang="en-GB" dirty="0">
                <a:solidFill>
                  <a:srgbClr val="D22630"/>
                </a:solidFill>
                <a:latin typeface="Noto Sans" panose="020B0502040504020204" pitchFamily="34" charset="0"/>
                <a:ea typeface="Noto Sans" panose="020B0502040504020204" pitchFamily="34" charset="0"/>
                <a:cs typeface="Noto Sans" panose="020B0502040504020204" pitchFamily="34" charset="0"/>
              </a:rPr>
              <a:t>You’ll also be asked to make promises…consider these carefully.</a:t>
            </a:r>
          </a:p>
          <a:p>
            <a:endParaRPr lang="en-GB" sz="1400" dirty="0"/>
          </a:p>
        </p:txBody>
      </p:sp>
      <p:pic>
        <p:nvPicPr>
          <p:cNvPr id="3" name="Picture 2">
            <a:extLst>
              <a:ext uri="{FF2B5EF4-FFF2-40B4-BE49-F238E27FC236}">
                <a16:creationId xmlns:a16="http://schemas.microsoft.com/office/drawing/2014/main" id="{2ADB248D-8D5B-568B-4448-3479C65102F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2979" r="3196" b="7800"/>
          <a:stretch/>
        </p:blipFill>
        <p:spPr>
          <a:xfrm>
            <a:off x="3174480" y="3539355"/>
            <a:ext cx="968921" cy="1284350"/>
          </a:xfrm>
          <a:prstGeom prst="rect">
            <a:avLst/>
          </a:prstGeom>
        </p:spPr>
      </p:pic>
    </p:spTree>
    <p:extLst>
      <p:ext uri="{BB962C8B-B14F-4D97-AF65-F5344CB8AC3E}">
        <p14:creationId xmlns:p14="http://schemas.microsoft.com/office/powerpoint/2010/main" val="39118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0BC40-7E7D-6774-A411-0B382CB7C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8B353-0FC4-8D8C-9506-D7714ED9B4BD}"/>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game – stages and tasks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444B6098-27F2-3FD4-AA6F-8D0BF5A8830F}"/>
              </a:ext>
            </a:extLst>
          </p:cNvPr>
          <p:cNvSpPr>
            <a:spLocks noGrp="1"/>
          </p:cNvSpPr>
          <p:nvPr>
            <p:ph type="sldNum" sz="quarter" idx="12"/>
          </p:nvPr>
        </p:nvSpPr>
        <p:spPr/>
        <p:txBody>
          <a:bodyPr/>
          <a:lstStyle/>
          <a:p>
            <a:fld id="{34AFA7FE-CD8C-F049-A609-816E200170F9}" type="slidenum">
              <a:rPr lang="en-US" smtClean="0"/>
              <a:t>7</a:t>
            </a:fld>
            <a:endParaRPr lang="en-US"/>
          </a:p>
        </p:txBody>
      </p:sp>
      <p:sp>
        <p:nvSpPr>
          <p:cNvPr id="9" name="Rectangle 8">
            <a:extLst>
              <a:ext uri="{FF2B5EF4-FFF2-40B4-BE49-F238E27FC236}">
                <a16:creationId xmlns:a16="http://schemas.microsoft.com/office/drawing/2014/main" id="{E03AAA08-ACFF-3E0F-D801-4E0FD2C98623}"/>
              </a:ext>
            </a:extLst>
          </p:cNvPr>
          <p:cNvSpPr/>
          <p:nvPr/>
        </p:nvSpPr>
        <p:spPr>
          <a:xfrm>
            <a:off x="553975" y="1292471"/>
            <a:ext cx="4186664" cy="2431435"/>
          </a:xfrm>
          <a:prstGeom prst="rect">
            <a:avLst/>
          </a:prstGeom>
          <a:solidFill>
            <a:schemeClr val="bg1">
              <a:alpha val="50000"/>
            </a:schemeClr>
          </a:solidFill>
        </p:spPr>
        <p:txBody>
          <a:bodyPr wrap="square" lIns="91440" tIns="45720" rIns="91440" bIns="45720" anchor="t">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Next - it’s time to build!</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pPr marL="285750" indent="-285750">
              <a:spcBef>
                <a:spcPts val="600"/>
              </a:spcBef>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Choose options from the build menu</a:t>
            </a:r>
          </a:p>
          <a:p>
            <a:pPr marL="285750" indent="-285750">
              <a:spcBef>
                <a:spcPts val="600"/>
              </a:spcBef>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Don’t rush into decisions – you can’t undo them later!</a:t>
            </a: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endParaRPr lang="en-GB" sz="1400" dirty="0"/>
          </a:p>
        </p:txBody>
      </p:sp>
      <p:sp>
        <p:nvSpPr>
          <p:cNvPr id="3" name="Rectangle 2">
            <a:extLst>
              <a:ext uri="{FF2B5EF4-FFF2-40B4-BE49-F238E27FC236}">
                <a16:creationId xmlns:a16="http://schemas.microsoft.com/office/drawing/2014/main" id="{934F71FB-A628-B746-6A42-D9D11913F8F5}"/>
              </a:ext>
            </a:extLst>
          </p:cNvPr>
          <p:cNvSpPr/>
          <p:nvPr/>
        </p:nvSpPr>
        <p:spPr>
          <a:xfrm>
            <a:off x="553975" y="3155851"/>
            <a:ext cx="3660216" cy="1692771"/>
          </a:xfrm>
          <a:prstGeom prst="rect">
            <a:avLst/>
          </a:prstGeom>
          <a:solidFill>
            <a:schemeClr val="bg1">
              <a:alpha val="50000"/>
            </a:schemeClr>
          </a:solidFill>
        </p:spPr>
        <p:txBody>
          <a:bodyPr wrap="square" lIns="91440" tIns="45720" rIns="91440" bIns="45720" anchor="t">
            <a:spAutoFit/>
          </a:bodyPr>
          <a:lstStyle/>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r>
              <a:rPr lang="en-GB" b="1" dirty="0">
                <a:solidFill>
                  <a:srgbClr val="D22630"/>
                </a:solidFill>
                <a:latin typeface="Noto Sans" panose="020B0502040504020204" pitchFamily="34" charset="0"/>
                <a:ea typeface="Noto Sans" panose="020B0502040504020204" pitchFamily="34" charset="0"/>
                <a:cs typeface="Noto Sans" panose="020B0502040504020204" pitchFamily="34" charset="0"/>
              </a:rPr>
              <a:t>Don’t forget! </a:t>
            </a:r>
            <a:r>
              <a:rPr lang="en-GB" dirty="0">
                <a:solidFill>
                  <a:srgbClr val="D22630"/>
                </a:solidFill>
                <a:latin typeface="Noto Sans" panose="020B0502040504020204" pitchFamily="34" charset="0"/>
                <a:ea typeface="Noto Sans" panose="020B0502040504020204" pitchFamily="34" charset="0"/>
                <a:cs typeface="Noto Sans" panose="020B0502040504020204" pitchFamily="34" charset="0"/>
              </a:rPr>
              <a:t>You made promises earlier in the game… not meeting these can impact your score.</a:t>
            </a:r>
          </a:p>
          <a:p>
            <a:endParaRPr lang="en-GB" sz="1400" dirty="0"/>
          </a:p>
        </p:txBody>
      </p:sp>
      <p:pic>
        <p:nvPicPr>
          <p:cNvPr id="10" name="Picture 9">
            <a:extLst>
              <a:ext uri="{FF2B5EF4-FFF2-40B4-BE49-F238E27FC236}">
                <a16:creationId xmlns:a16="http://schemas.microsoft.com/office/drawing/2014/main" id="{18C0B491-E18C-467B-869C-EA73E77D06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41303" y="1251453"/>
            <a:ext cx="3898718" cy="2365409"/>
          </a:xfrm>
          <a:prstGeom prst="rect">
            <a:avLst/>
          </a:prstGeom>
        </p:spPr>
      </p:pic>
    </p:spTree>
    <p:extLst>
      <p:ext uri="{BB962C8B-B14F-4D97-AF65-F5344CB8AC3E}">
        <p14:creationId xmlns:p14="http://schemas.microsoft.com/office/powerpoint/2010/main" val="34326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0BC40-7E7D-6774-A411-0B382CB7C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8B353-0FC4-8D8C-9506-D7714ED9B4BD}"/>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Award – Project Pitch</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444B6098-27F2-3FD4-AA6F-8D0BF5A8830F}"/>
              </a:ext>
            </a:extLst>
          </p:cNvPr>
          <p:cNvSpPr>
            <a:spLocks noGrp="1"/>
          </p:cNvSpPr>
          <p:nvPr>
            <p:ph type="sldNum" sz="quarter" idx="12"/>
          </p:nvPr>
        </p:nvSpPr>
        <p:spPr/>
        <p:txBody>
          <a:bodyPr/>
          <a:lstStyle/>
          <a:p>
            <a:fld id="{34AFA7FE-CD8C-F049-A609-816E200170F9}" type="slidenum">
              <a:rPr lang="en-US" smtClean="0"/>
              <a:t>8</a:t>
            </a:fld>
            <a:endParaRPr lang="en-US"/>
          </a:p>
        </p:txBody>
      </p:sp>
      <p:sp>
        <p:nvSpPr>
          <p:cNvPr id="9" name="Rectangle 8">
            <a:extLst>
              <a:ext uri="{FF2B5EF4-FFF2-40B4-BE49-F238E27FC236}">
                <a16:creationId xmlns:a16="http://schemas.microsoft.com/office/drawing/2014/main" id="{E03AAA08-ACFF-3E0F-D801-4E0FD2C98623}"/>
              </a:ext>
            </a:extLst>
          </p:cNvPr>
          <p:cNvSpPr/>
          <p:nvPr/>
        </p:nvSpPr>
        <p:spPr>
          <a:xfrm>
            <a:off x="553975" y="1339315"/>
            <a:ext cx="4018025" cy="2739211"/>
          </a:xfrm>
          <a:prstGeom prst="rect">
            <a:avLst/>
          </a:prstGeom>
          <a:solidFill>
            <a:schemeClr val="bg1">
              <a:alpha val="50000"/>
            </a:schemeClr>
          </a:solidFill>
        </p:spPr>
        <p:txBody>
          <a:bodyPr wrap="square" lIns="91440" tIns="45720" rIns="91440" bIns="45720" anchor="t">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What would you make better?</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a:ea typeface="Noto Sans"/>
                <a:cs typeface="Noto Sans"/>
              </a:rPr>
              <a:t>Project Pitch is your chance to be creative and show how much you’ve learnt.</a:t>
            </a: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sz="1400" dirty="0">
                <a:latin typeface="Noto Sans"/>
                <a:ea typeface="Noto Sans"/>
                <a:cs typeface="Noto Sans"/>
              </a:rPr>
              <a:t>Put yourself in a civil engineer’s shoes; come up with an idea for improving your local area and tell us how you’d do it.</a:t>
            </a:r>
          </a:p>
        </p:txBody>
      </p:sp>
      <p:sp>
        <p:nvSpPr>
          <p:cNvPr id="3" name="Rectangle 2">
            <a:extLst>
              <a:ext uri="{FF2B5EF4-FFF2-40B4-BE49-F238E27FC236}">
                <a16:creationId xmlns:a16="http://schemas.microsoft.com/office/drawing/2014/main" id="{934F71FB-A628-B746-6A42-D9D11913F8F5}"/>
              </a:ext>
            </a:extLst>
          </p:cNvPr>
          <p:cNvSpPr/>
          <p:nvPr/>
        </p:nvSpPr>
        <p:spPr>
          <a:xfrm>
            <a:off x="553974" y="3793216"/>
            <a:ext cx="7244184" cy="1138773"/>
          </a:xfrm>
          <a:prstGeom prst="rect">
            <a:avLst/>
          </a:prstGeom>
          <a:solidFill>
            <a:schemeClr val="bg1">
              <a:alpha val="50000"/>
            </a:schemeClr>
          </a:solidFill>
        </p:spPr>
        <p:txBody>
          <a:bodyPr wrap="square" lIns="91440" tIns="45720" rIns="91440" bIns="45720" anchor="t">
            <a:spAutoFit/>
          </a:bodyPr>
          <a:lstStyle/>
          <a:p>
            <a:endParaRPr lang="en-GB" dirty="0">
              <a:latin typeface="Arial" panose="020B0604020202020204" pitchFamily="34" charset="0"/>
              <a:cs typeface="Arial" panose="020B0604020202020204" pitchFamily="34" charset="0"/>
            </a:endParaRPr>
          </a:p>
          <a:p>
            <a:r>
              <a:rPr lang="en-GB" b="1" dirty="0">
                <a:solidFill>
                  <a:srgbClr val="D22630"/>
                </a:solidFill>
                <a:latin typeface="Noto Sans" panose="020B0502040504020204" pitchFamily="34" charset="0"/>
                <a:ea typeface="Noto Sans" panose="020B0502040504020204" pitchFamily="34" charset="0"/>
                <a:cs typeface="Noto Sans" panose="020B0502040504020204" pitchFamily="34" charset="0"/>
              </a:rPr>
              <a:t>Project Pitches need to be submitted in video form </a:t>
            </a:r>
            <a:r>
              <a:rPr lang="en-GB" dirty="0">
                <a:solidFill>
                  <a:srgbClr val="D22630"/>
                </a:solidFill>
                <a:latin typeface="Noto Sans" panose="020B0502040504020204" pitchFamily="34" charset="0"/>
                <a:ea typeface="Noto Sans" panose="020B0502040504020204" pitchFamily="34" charset="0"/>
                <a:cs typeface="Noto Sans" panose="020B0502040504020204" pitchFamily="34" charset="0"/>
              </a:rPr>
              <a:t>and between 2-4 minutes long, of up to 50MB in size and MP4 format.</a:t>
            </a:r>
          </a:p>
          <a:p>
            <a:endParaRPr lang="en-GB" sz="1400" dirty="0"/>
          </a:p>
        </p:txBody>
      </p:sp>
      <p:pic>
        <p:nvPicPr>
          <p:cNvPr id="10" name="Picture 9">
            <a:extLst>
              <a:ext uri="{FF2B5EF4-FFF2-40B4-BE49-F238E27FC236}">
                <a16:creationId xmlns:a16="http://schemas.microsoft.com/office/drawing/2014/main" id="{18C0B491-E18C-467B-869C-EA73E77D06C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216605" y="1251453"/>
            <a:ext cx="3548113" cy="2365409"/>
          </a:xfrm>
          <a:prstGeom prst="rect">
            <a:avLst/>
          </a:prstGeom>
        </p:spPr>
      </p:pic>
    </p:spTree>
    <p:extLst>
      <p:ext uri="{BB962C8B-B14F-4D97-AF65-F5344CB8AC3E}">
        <p14:creationId xmlns:p14="http://schemas.microsoft.com/office/powerpoint/2010/main" val="71672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51D9-9548-4CD2-A33E-BCA9E4CEA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AE6E5-D371-9260-F43A-3C1732426F8F}"/>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CityZen Award – scoring and prizes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F8CBA196-53C5-210A-6271-613543B11081}"/>
              </a:ext>
            </a:extLst>
          </p:cNvPr>
          <p:cNvSpPr>
            <a:spLocks noGrp="1"/>
          </p:cNvSpPr>
          <p:nvPr>
            <p:ph type="sldNum" sz="quarter" idx="12"/>
          </p:nvPr>
        </p:nvSpPr>
        <p:spPr/>
        <p:txBody>
          <a:bodyPr/>
          <a:lstStyle/>
          <a:p>
            <a:fld id="{34AFA7FE-CD8C-F049-A609-816E200170F9}" type="slidenum">
              <a:rPr lang="en-US" smtClean="0"/>
              <a:t>9</a:t>
            </a:fld>
            <a:endParaRPr lang="en-US"/>
          </a:p>
        </p:txBody>
      </p:sp>
      <p:sp>
        <p:nvSpPr>
          <p:cNvPr id="9" name="Rectangle 8">
            <a:extLst>
              <a:ext uri="{FF2B5EF4-FFF2-40B4-BE49-F238E27FC236}">
                <a16:creationId xmlns:a16="http://schemas.microsoft.com/office/drawing/2014/main" id="{9AD71C13-9791-E55B-6183-DC39905B45B9}"/>
              </a:ext>
            </a:extLst>
          </p:cNvPr>
          <p:cNvSpPr/>
          <p:nvPr/>
        </p:nvSpPr>
        <p:spPr>
          <a:xfrm>
            <a:off x="474461" y="1375410"/>
            <a:ext cx="7658547" cy="3508653"/>
          </a:xfrm>
          <a:prstGeom prst="rect">
            <a:avLst/>
          </a:prstGeom>
          <a:solidFill>
            <a:schemeClr val="bg1">
              <a:alpha val="50000"/>
            </a:schemeClr>
          </a:solidFill>
        </p:spPr>
        <p:txBody>
          <a:bodyPr wrap="square" lIns="91440" tIns="45720" rIns="91440" bIns="45720" anchor="t">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CityZen is a game unlike any other…</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r>
              <a:rPr lang="en-GB" sz="1600" dirty="0">
                <a:latin typeface="Noto Sans" panose="020B0502040504020204" pitchFamily="34" charset="0"/>
                <a:ea typeface="Noto Sans" panose="020B0502040504020204" pitchFamily="34" charset="0"/>
                <a:cs typeface="Noto Sans" panose="020B0502040504020204" pitchFamily="34" charset="0"/>
              </a:rPr>
              <a:t>It’s a learning game, where your game probably differs to your classmates’: </a:t>
            </a:r>
          </a:p>
          <a:p>
            <a:r>
              <a:rPr lang="en-GB" sz="1600" dirty="0">
                <a:latin typeface="Noto Sans" panose="020B0502040504020204" pitchFamily="34" charset="0"/>
                <a:ea typeface="Noto Sans" panose="020B0502040504020204" pitchFamily="34" charset="0"/>
                <a:cs typeface="Noto Sans" panose="020B0502040504020204" pitchFamily="34" charset="0"/>
              </a:rPr>
              <a:t>different people to help = different outcomes!</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GB" sz="1600" dirty="0">
                <a:latin typeface="Noto Sans" panose="020B0502040504020204" pitchFamily="34" charset="0"/>
                <a:ea typeface="Noto Sans" panose="020B0502040504020204" pitchFamily="34" charset="0"/>
                <a:cs typeface="Noto Sans" panose="020B0502040504020204" pitchFamily="34" charset="0"/>
              </a:rPr>
              <a:t>Complete the game - get a certificate of achievement</a:t>
            </a:r>
          </a:p>
          <a:p>
            <a:pPr marL="285750" indent="-285750">
              <a:buFont typeface="Wingdings" panose="05000000000000000000" pitchFamily="2" charset="2"/>
              <a:buChar char="§"/>
            </a:pPr>
            <a:r>
              <a:rPr lang="en-GB" sz="1600" dirty="0">
                <a:latin typeface="Noto Sans" panose="020B0502040504020204" pitchFamily="34" charset="0"/>
                <a:ea typeface="Noto Sans" panose="020B0502040504020204" pitchFamily="34" charset="0"/>
                <a:cs typeface="Noto Sans" panose="020B0502040504020204" pitchFamily="34" charset="0"/>
              </a:rPr>
              <a:t>Top three scoring teams win vouchers of up to £50 per student</a:t>
            </a:r>
          </a:p>
          <a:p>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solidFill>
                  <a:srgbClr val="007A92"/>
                </a:solidFill>
                <a:latin typeface="Noto Sans"/>
                <a:ea typeface="Noto Sans"/>
                <a:cs typeface="Noto Sans"/>
              </a:rPr>
              <a:t>Submit a Project Pitch which demonstrates great learnings from the game, and you could win much more…</a:t>
            </a:r>
          </a:p>
          <a:p>
            <a:endParaRPr lang="en-GB" dirty="0">
              <a:latin typeface="Arial" panose="020B0604020202020204" pitchFamily="34" charset="0"/>
              <a:cs typeface="Arial" panose="020B0604020202020204" pitchFamily="34" charset="0"/>
            </a:endParaRPr>
          </a:p>
          <a:p>
            <a:endParaRPr lang="en-GB" sz="1400" dirty="0"/>
          </a:p>
        </p:txBody>
      </p:sp>
      <p:pic>
        <p:nvPicPr>
          <p:cNvPr id="10" name="Picture 9" descr="A pink triangle on a black background&#10;&#10;Description automatically generated">
            <a:extLst>
              <a:ext uri="{FF2B5EF4-FFF2-40B4-BE49-F238E27FC236}">
                <a16:creationId xmlns:a16="http://schemas.microsoft.com/office/drawing/2014/main" id="{1213045E-7D4A-80D2-CFA2-C5BD259DFB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10298" y="2147954"/>
            <a:ext cx="1465398" cy="1269152"/>
          </a:xfrm>
          <a:prstGeom prst="rect">
            <a:avLst/>
          </a:prstGeom>
        </p:spPr>
      </p:pic>
      <p:pic>
        <p:nvPicPr>
          <p:cNvPr id="6" name="Picture 5" descr="A yellow smiley face with a black background&#10;&#10;Description automatically generated">
            <a:extLst>
              <a:ext uri="{FF2B5EF4-FFF2-40B4-BE49-F238E27FC236}">
                <a16:creationId xmlns:a16="http://schemas.microsoft.com/office/drawing/2014/main" id="{6A462F10-A7DF-69E1-7D64-0BA53C9193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91798" y="2271827"/>
            <a:ext cx="1234367" cy="1205794"/>
          </a:xfrm>
          <a:prstGeom prst="rect">
            <a:avLst/>
          </a:prstGeom>
        </p:spPr>
      </p:pic>
    </p:spTree>
    <p:extLst>
      <p:ext uri="{BB962C8B-B14F-4D97-AF65-F5344CB8AC3E}">
        <p14:creationId xmlns:p14="http://schemas.microsoft.com/office/powerpoint/2010/main" val="31449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e_ppt_master_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ce_ppt_master_16_9.potx" id="{AA660599-9965-4AA4-A549-BE9377066463}" vid="{52FE6F0A-32B8-48C2-9D81-D425C5604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26A7C99EDC984AB707145F21C5E424" ma:contentTypeVersion="25" ma:contentTypeDescription="Create a new document." ma:contentTypeScope="" ma:versionID="7b15b63934504c562111dd88a5b959b9">
  <xsd:schema xmlns:xsd="http://www.w3.org/2001/XMLSchema" xmlns:xs="http://www.w3.org/2001/XMLSchema" xmlns:p="http://schemas.microsoft.com/office/2006/metadata/properties" xmlns:ns2="8415b4bf-9dad-4236-a19c-9ad7b29a034e" xmlns:ns3="5fd09ded-27b8-49ef-9efc-d47691f275f1" targetNamespace="http://schemas.microsoft.com/office/2006/metadata/properties" ma:root="true" ma:fieldsID="932fa3c1f11c0e0669feb58f0b2ba232" ns2:_="" ns3:_="">
    <xsd:import namespace="8415b4bf-9dad-4236-a19c-9ad7b29a034e"/>
    <xsd:import namespace="5fd09ded-27b8-49ef-9efc-d47691f275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Fullname"/>
                <xsd:element ref="ns2:Emailaddress"/>
                <xsd:element ref="ns2:Referee_x0027_s_x0020_full_x0020_name"/>
                <xsd:element ref="ns2:Referee_x0027_s_x0020_email_x0020_address"/>
                <xsd:element ref="ns2:I_x0020_have_x0020_uploaded_x0020_my_x0020_application_x0020_form"/>
                <xsd:element ref="ns2:Initia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5b4bf-9dad-4236-a19c-9ad7b29a0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cd0bc73-0a02-43df-a384-3b2cd777fd7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Fullname" ma:index="27" ma:displayName="Full name" ma:format="Dropdown" ma:internalName="Fullname">
      <xsd:simpleType>
        <xsd:restriction base="dms:Text">
          <xsd:maxLength value="255"/>
        </xsd:restriction>
      </xsd:simpleType>
    </xsd:element>
    <xsd:element name="Emailaddress" ma:index="28" ma:displayName="Email address" ma:format="Dropdown" ma:internalName="Emailaddress">
      <xsd:simpleType>
        <xsd:restriction base="dms:Text">
          <xsd:maxLength value="255"/>
        </xsd:restriction>
      </xsd:simpleType>
    </xsd:element>
    <xsd:element name="Referee_x0027_s_x0020_full_x0020_name" ma:index="29" ma:displayName="Referee's full name" ma:internalName="Referee_x0027_s_x0020_full_x0020_name">
      <xsd:simpleType>
        <xsd:restriction base="dms:Text"/>
      </xsd:simpleType>
    </xsd:element>
    <xsd:element name="Referee_x0027_s_x0020_email_x0020_address" ma:index="30" ma:displayName="Referee's email address" ma:internalName="Referee_x0027_s_x0020_email_x0020_address">
      <xsd:simpleType>
        <xsd:restriction base="dms:Text"/>
      </xsd:simpleType>
    </xsd:element>
    <xsd:element name="I_x0020_have_x0020_uploaded_x0020_my_x0020_application_x0020_form" ma:index="31" ma:displayName="I have uploaded my application form" ma:internalName="I_x0020_have_x0020_uploaded_x0020_my_x0020_application_x0020_form">
      <xsd:simpleType>
        <xsd:restriction base="dms:Choice">
          <xsd:enumeration value="Yes"/>
        </xsd:restriction>
      </xsd:simpleType>
    </xsd:element>
    <xsd:element name="Initials" ma:index="32" nillable="true" ma:displayName="Initials" ma:format="Dropdown" ma:internalName="Initial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d09ded-27b8-49ef-9efc-d47691f275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bfd9ae9-b907-4d8f-a908-51304907b556}" ma:internalName="TaxCatchAll" ma:showField="CatchAllData" ma:web="5fd09ded-27b8-49ef-9efc-d47691f27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fd09ded-27b8-49ef-9efc-d47691f275f1">
      <UserInfo>
        <DisplayName>Jemma Ralphs</DisplayName>
        <AccountId>61</AccountId>
        <AccountType/>
      </UserInfo>
      <UserInfo>
        <DisplayName>Lidia Pearce</DisplayName>
        <AccountId>469</AccountId>
        <AccountType/>
      </UserInfo>
    </SharedWithUsers>
    <lcf76f155ced4ddcb4097134ff3c332f xmlns="8415b4bf-9dad-4236-a19c-9ad7b29a034e">
      <Terms xmlns="http://schemas.microsoft.com/office/infopath/2007/PartnerControls"/>
    </lcf76f155ced4ddcb4097134ff3c332f>
    <TaxCatchAll xmlns="5fd09ded-27b8-49ef-9efc-d47691f275f1" xsi:nil="true"/>
    <Fullname xmlns="8415b4bf-9dad-4236-a19c-9ad7b29a034e">k</Fullname>
    <Emailaddress xmlns="8415b4bf-9dad-4236-a19c-9ad7b29a034e">k</Emailaddress>
    <Initials xmlns="8415b4bf-9dad-4236-a19c-9ad7b29a034e" xsi:nil="true"/>
    <Referee_x0027_s_x0020_email_x0020_address xmlns="8415b4bf-9dad-4236-a19c-9ad7b29a034e">k</Referee_x0027_s_x0020_email_x0020_address>
    <I_x0020_have_x0020_uploaded_x0020_my_x0020_application_x0020_form xmlns="8415b4bf-9dad-4236-a19c-9ad7b29a034e">Yes</I_x0020_have_x0020_uploaded_x0020_my_x0020_application_x0020_form>
    <Referee_x0027_s_x0020_full_x0020_name xmlns="8415b4bf-9dad-4236-a19c-9ad7b29a034e">k</Referee_x0027_s_x0020_full_x0020_name>
  </documentManagement>
</p:properties>
</file>

<file path=customXml/itemProps1.xml><?xml version="1.0" encoding="utf-8"?>
<ds:datastoreItem xmlns:ds="http://schemas.openxmlformats.org/officeDocument/2006/customXml" ds:itemID="{7D2E377B-1B90-4F5E-A9CB-B491854F45E2}">
  <ds:schemaRefs>
    <ds:schemaRef ds:uri="http://schemas.microsoft.com/sharepoint/v3/contenttype/forms"/>
  </ds:schemaRefs>
</ds:datastoreItem>
</file>

<file path=customXml/itemProps2.xml><?xml version="1.0" encoding="utf-8"?>
<ds:datastoreItem xmlns:ds="http://schemas.openxmlformats.org/officeDocument/2006/customXml" ds:itemID="{144E4C02-CF65-411D-9D8B-38D013A2FE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5b4bf-9dad-4236-a19c-9ad7b29a034e"/>
    <ds:schemaRef ds:uri="5fd09ded-27b8-49ef-9efc-d47691f27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68F3C1-7E4F-4BD6-8E79-C660DBCB6F33}">
  <ds:schemaRefs>
    <ds:schemaRef ds:uri="http://schemas.microsoft.com/office/2006/metadata/properties"/>
    <ds:schemaRef ds:uri="http://schemas.microsoft.com/office/2006/documentManagement/types"/>
    <ds:schemaRef ds:uri="http://purl.org/dc/dcmitype/"/>
    <ds:schemaRef ds:uri="5fd09ded-27b8-49ef-9efc-d47691f275f1"/>
    <ds:schemaRef ds:uri="http://schemas.openxmlformats.org/package/2006/metadata/core-properties"/>
    <ds:schemaRef ds:uri="http://purl.org/dc/terms/"/>
    <ds:schemaRef ds:uri="http://purl.org/dc/elements/1.1/"/>
    <ds:schemaRef ds:uri="http://schemas.microsoft.com/office/infopath/2007/PartnerControls"/>
    <ds:schemaRef ds:uri="8415b4bf-9dad-4236-a19c-9ad7b29a034e"/>
    <ds:schemaRef ds:uri="http://www.w3.org/XML/1998/namespace"/>
  </ds:schemaRefs>
</ds:datastoreItem>
</file>

<file path=docMetadata/LabelInfo.xml><?xml version="1.0" encoding="utf-8"?>
<clbl:labelList xmlns:clbl="http://schemas.microsoft.com/office/2020/mipLabelMetadata">
  <clbl:label id="{114d2b23-fca7-4089-9fd7-23ab03af1a7a}" enabled="0" method="" siteId="{114d2b23-fca7-4089-9fd7-23ab03af1a7a}" removed="1"/>
</clbl:labelList>
</file>

<file path=docProps/app.xml><?xml version="1.0" encoding="utf-8"?>
<Properties xmlns="http://schemas.openxmlformats.org/officeDocument/2006/extended-properties" xmlns:vt="http://schemas.openxmlformats.org/officeDocument/2006/docPropsVTypes">
  <Template>ice_ppt_master_16_9_v01_aw</Template>
  <TotalTime>285</TotalTime>
  <Words>1846</Words>
  <Application>Microsoft Office PowerPoint</Application>
  <PresentationFormat>On-screen Show (16:9)</PresentationFormat>
  <Paragraphs>201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ice_ppt_master_16_9</vt:lpstr>
      <vt:lpstr>PowerPoint Presentation</vt:lpstr>
      <vt:lpstr>CityZen Award – who are ICE?</vt:lpstr>
      <vt:lpstr>CityZen Award – about the CityZen Award</vt:lpstr>
      <vt:lpstr>CityZen Award – why take part</vt:lpstr>
      <vt:lpstr>What is civil engineering?</vt:lpstr>
      <vt:lpstr>CityZen game – stages and tasks</vt:lpstr>
      <vt:lpstr>CityZen game – stages and tasks</vt:lpstr>
      <vt:lpstr>CityZen Award – Project Pitch</vt:lpstr>
      <vt:lpstr>CityZen Award – scoring and prizes</vt:lpstr>
      <vt:lpstr>CityZen game – scores &amp; prizes</vt:lpstr>
      <vt:lpstr>CityZen game – more prizes</vt:lpstr>
      <vt:lpstr>CityZen game – debrief</vt:lpstr>
      <vt:lpstr>Have we built your interest in civil engineering?  Stay tuned for a quick low-down on the career’s top facts…</vt:lpstr>
      <vt:lpstr>Could you be a civil engineer?</vt:lpstr>
      <vt:lpstr>Top career facts</vt:lpstr>
      <vt:lpstr>How to become a civil engineer</vt:lpstr>
      <vt:lpstr>Real-life civil engineers</vt:lpstr>
      <vt:lpstr>Explore and play in a future world of interactive civil engineering challenges. ICE-futures.com</vt:lpstr>
      <vt:lpstr>Free Virtual Work Experience ice.springpod.com</vt:lpstr>
      <vt:lpstr>Thanks for taking part 🙂   Tell us what you thought for the chance to win a £20 Waterstones voucher: bit.ly/CZ26-student-survey </vt:lpstr>
    </vt:vector>
  </TitlesOfParts>
  <Company>McGregor Creative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title</dc:title>
  <dc:creator>Anneliese Waite</dc:creator>
  <cp:lastModifiedBy>Kathryn Denham-Maccioni</cp:lastModifiedBy>
  <cp:revision>31</cp:revision>
  <dcterms:created xsi:type="dcterms:W3CDTF">2019-09-09T10:00:33Z</dcterms:created>
  <dcterms:modified xsi:type="dcterms:W3CDTF">2026-05-28T10:29:08Z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0x010100E126A7C99EDC984AB707145F21C5E424</vt:lpwstr>
  </property>
  <property fmtid="{D5CDD505-2E9C-101B-9397-08002B2CF9AE}" pid="3" name="AuthorIds_UIVersion_2560">
    <vt:lpwstr>322,1187</vt:lpwstr>
  </property>
  <property fmtid="{D5CDD505-2E9C-101B-9397-08002B2CF9AE}" pid="4" name="Tags">
    <vt:lpwstr/>
  </property>
  <property fmtid="{D5CDD505-2E9C-101B-9397-08002B2CF9AE}" pid="5" name="xd_Signature">
    <vt:bool>false</vt:bool>
  </property>
  <property fmtid="{D5CDD505-2E9C-101B-9397-08002B2CF9AE}" pid="6" name="xd_ProgID">
    <vt:lpwstr/>
  </property>
  <property fmtid="{D5CDD505-2E9C-101B-9397-08002B2CF9AE}" pid="7" name="ICE Year">
    <vt:lpwstr>2018</vt:lpwstr>
  </property>
  <property fmtid="{D5CDD505-2E9C-101B-9397-08002B2CF9AE}" pid="8" name="TemplateUrl">
    <vt:lpwstr/>
  </property>
  <property fmtid="{D5CDD505-2E9C-101B-9397-08002B2CF9AE}" pid="9" name="ComplianceAssetId">
    <vt:lpwstr/>
  </property>
  <property fmtid="{D5CDD505-2E9C-101B-9397-08002B2CF9AE}" pid="10" name="Campaign">
    <vt:lpwstr>Membership Recruitment Presentations</vt:lpwstr>
  </property>
  <property fmtid="{D5CDD505-2E9C-101B-9397-08002B2CF9AE}" pid="11" name="MediaServiceImageTags">
    <vt:lpwstr/>
  </property>
</Properties>
</file>