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6_71628C63.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67" r:id="rId5"/>
    <p:sldId id="279" r:id="rId6"/>
    <p:sldId id="262" r:id="rId7"/>
    <p:sldId id="272" r:id="rId8"/>
    <p:sldId id="284" r:id="rId9"/>
    <p:sldId id="285" r:id="rId10"/>
    <p:sldId id="286" r:id="rId11"/>
    <p:sldId id="290" r:id="rId12"/>
    <p:sldId id="292" r:id="rId13"/>
    <p:sldId id="287" r:id="rId14"/>
    <p:sldId id="294" r:id="rId15"/>
    <p:sldId id="276" r:id="rId16"/>
    <p:sldId id="283" r:id="rId17"/>
    <p:sldId id="274" r:id="rId18"/>
    <p:sldId id="275" r:id="rId19"/>
    <p:sldId id="291" r:id="rId20"/>
    <p:sldId id="293" r:id="rId21"/>
    <p:sldId id="295"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56F67-F880-1D36-B2F8-75381F36B9D6}" name="Peter Stanley" initials="PS" userId="S::peter.stanley@ice.org.uk::2326c329-b27e-48aa-8464-097fc818d4d2" providerId="AD"/>
  <p188:author id="{90796EDA-39A9-499F-9C5F-DFA57E94AC23}" name="Alison Ward" initials="AW" userId="S::alison.ward@ice.org.uk::c3b28ed4-5cdd-4509-8833-11c4e3a85e02" providerId="AD"/>
  <p188:author id="{CBC81FDB-3C2E-FCF3-FB3D-26535085D8F8}" name="Kathryn Denham-Maccioni" initials="KDM" userId="S::kathryn.denham-Maccioni@ice.org.uk::d34d7b72-c3e5-458f-a4c4-427381cbae35" providerId="AD"/>
  <p188:author id="{000805E6-A392-7302-B925-1231F93167EA}" name="Fatima Uddin" initials="FU" userId="S::fatima.uddin@ice.org.uk::e0878b93-1e72-4f0a-842f-5b9c55bc97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zanne Moroney" initials="SM" lastIdx="2" clrIdx="0">
    <p:extLst>
      <p:ext uri="{19B8F6BF-5375-455C-9EA6-DF929625EA0E}">
        <p15:presenceInfo xmlns:p15="http://schemas.microsoft.com/office/powerpoint/2012/main" userId="S::suzanne.moroney@ice.org.uk::0a5a41f2-f528-4827-ac4b-edc042c2a95c" providerId="AD"/>
      </p:ext>
    </p:extLst>
  </p:cmAuthor>
  <p:cmAuthor id="2" name="Kathryn Denham-Maccioni" initials="KD" lastIdx="2" clrIdx="1">
    <p:extLst>
      <p:ext uri="{19B8F6BF-5375-455C-9EA6-DF929625EA0E}">
        <p15:presenceInfo xmlns:p15="http://schemas.microsoft.com/office/powerpoint/2012/main" userId="Kathryn Denham-Maccio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92"/>
    <a:srgbClr val="F1B434"/>
    <a:srgbClr val="D22630"/>
    <a:srgbClr val="4A773C"/>
    <a:srgbClr val="007CBD"/>
    <a:srgbClr val="FC4405"/>
    <a:srgbClr val="8F993E"/>
    <a:srgbClr val="EEA529"/>
    <a:srgbClr val="BDCF00"/>
    <a:srgbClr val="2727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880F5-279B-43C4-BB32-2E6A1E704614}" v="1" dt="2026-04-08T15:26:59.785"/>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2922" autoAdjust="0"/>
  </p:normalViewPr>
  <p:slideViewPr>
    <p:cSldViewPr snapToGrid="0">
      <p:cViewPr varScale="1">
        <p:scale>
          <a:sx n="71" d="100"/>
          <a:sy n="71" d="100"/>
        </p:scale>
        <p:origin x="1156" y="5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omments/modernComment_106_71628C63.xml><?xml version="1.0" encoding="utf-8"?>
<p188:cmLst xmlns:a="http://schemas.openxmlformats.org/drawingml/2006/main" xmlns:r="http://schemas.openxmlformats.org/officeDocument/2006/relationships" xmlns:p188="http://schemas.microsoft.com/office/powerpoint/2018/8/main">
  <p188:cm id="{3E902BCC-2BF5-40F3-8985-50A5DF4DBCDC}" authorId="{26056F67-F880-1D36-B2F8-75381F36B9D6}" status="resolved" created="2024-04-10T14:42:51.774" complete="100000">
    <ac:txMkLst xmlns:ac="http://schemas.microsoft.com/office/drawing/2013/main/command">
      <pc:docMk xmlns:pc="http://schemas.microsoft.com/office/powerpoint/2013/main/command"/>
      <pc:sldMk xmlns:pc="http://schemas.microsoft.com/office/powerpoint/2013/main/command" cId="1902283875" sldId="262"/>
      <ac:spMk id="8" creationId="{CB8225E1-5F56-0C2A-EF55-4830FA005E6D}"/>
      <ac:txMk cp="0" len="28">
        <ac:context len="218" hash="1376043091"/>
      </ac:txMk>
    </ac:txMkLst>
    <p188:pos x="2820597" y="276349"/>
    <p188:replyLst>
      <p188:reply id="{9D9FC7B2-A6F0-468F-A6BD-4B8B7AE1FAA0}" authorId="{CBC81FDB-3C2E-FCF3-FB3D-26535085D8F8}" created="2024-04-24T11:28:07.102">
        <p188:txBody>
          <a:bodyPr/>
          <a:lstStyle/>
          <a:p>
            <a:r>
              <a:rPr lang="en-GB"/>
              <a:t>Not planning to include them - think one is enough. I'll amend the notes.</a:t>
            </a:r>
          </a:p>
        </p188:txBody>
      </p188:reply>
    </p188:replyLst>
    <p188:txBody>
      <a:bodyPr/>
      <a:lstStyle/>
      <a:p>
        <a:r>
          <a:rPr lang="en-GB"/>
          <a:t>Do we have pictures/slides for the other two engineers in the notes?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36A976-8EEC-E14C-846A-B52C6985A661}" type="datetimeFigureOut">
              <a:rPr lang="en-US" smtClean="0"/>
              <a:t>5/28/2026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6F3D0C-4A7A-4342-88D5-B43817D5C549}" type="slidenum">
              <a:rPr lang="en-US" smtClean="0"/>
              <a:t>‹#›</a:t>
            </a:fld>
            <a:endParaRPr lang="en-US"/>
          </a:p>
        </p:txBody>
      </p:sp>
    </p:spTree>
    <p:extLst>
      <p:ext uri="{BB962C8B-B14F-4D97-AF65-F5344CB8AC3E}">
        <p14:creationId xmlns:p14="http://schemas.microsoft.com/office/powerpoint/2010/main" val="1341462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FE0E3-ED7A-3E4A-A86D-2599E1AE0A7A}" type="datetimeFigureOut">
              <a:rPr lang="en-US" smtClean="0"/>
              <a:t>5/28/2026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8BE2C-A5C3-1148-A2B2-B9CF5863CB40}" type="slidenum">
              <a:rPr lang="en-US" smtClean="0"/>
              <a:t>‹#›</a:t>
            </a:fld>
            <a:endParaRPr lang="en-US"/>
          </a:p>
        </p:txBody>
      </p:sp>
    </p:spTree>
    <p:extLst>
      <p:ext uri="{BB962C8B-B14F-4D97-AF65-F5344CB8AC3E}">
        <p14:creationId xmlns:p14="http://schemas.microsoft.com/office/powerpoint/2010/main" val="41355401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ce.org.uk/what-is-civil-engineering/civil-engineer-profiles/hiba-kha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use this slide show to introduce the Pollution Control Challenge Competition to a group of young people aged 14-16. </a:t>
            </a:r>
          </a:p>
          <a:p>
            <a:endParaRPr lang="en-GB" dirty="0"/>
          </a:p>
          <a:p>
            <a:r>
              <a:rPr lang="en-GB" dirty="0"/>
              <a:t>At the end of your session you might also want to hand out printed careers guides following your session (order copies free online from https://bit.ly/ICE-11-16-careers-guide).</a:t>
            </a:r>
          </a:p>
          <a:p>
            <a:endParaRPr lang="en-GB" dirty="0"/>
          </a:p>
          <a:p>
            <a:r>
              <a:rPr lang="en-GB" dirty="0"/>
              <a:t>Please get in touch with any queries or comments at careers@ice.org.uk</a:t>
            </a:r>
          </a:p>
          <a:p>
            <a:endParaRPr lang="en-GB" dirty="0"/>
          </a:p>
          <a:p>
            <a:endParaRPr lang="en-GB" dirty="0"/>
          </a:p>
        </p:txBody>
      </p:sp>
      <p:sp>
        <p:nvSpPr>
          <p:cNvPr id="4" name="Slide Number Placeholder 3"/>
          <p:cNvSpPr>
            <a:spLocks noGrp="1"/>
          </p:cNvSpPr>
          <p:nvPr>
            <p:ph type="sldNum" sz="quarter" idx="5"/>
          </p:nvPr>
        </p:nvSpPr>
        <p:spPr/>
        <p:txBody>
          <a:bodyPr/>
          <a:lstStyle/>
          <a:p>
            <a:fld id="{DE58BE2C-A5C3-1148-A2B2-B9CF5863CB40}" type="slidenum">
              <a:rPr lang="en-US" smtClean="0"/>
              <a:t>1</a:t>
            </a:fld>
            <a:endParaRPr lang="en-US"/>
          </a:p>
        </p:txBody>
      </p:sp>
    </p:spTree>
    <p:extLst>
      <p:ext uri="{BB962C8B-B14F-4D97-AF65-F5344CB8AC3E}">
        <p14:creationId xmlns:p14="http://schemas.microsoft.com/office/powerpoint/2010/main" val="3662219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440D5-10A5-52B9-4244-F859D708C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68A4-644E-5497-BB2F-39ED0C00F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073DD-44A0-D6B8-6996-090BDE8F2B0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 slide is intended to facilitate a review of the game – to the share the game learnings and check understanding. You might ask students to put their hands up to answer one or all of the questions in turn, depending on the time you have available.]</a:t>
            </a:r>
          </a:p>
          <a:p>
            <a:endParaRPr lang="en-GB" dirty="0"/>
          </a:p>
        </p:txBody>
      </p:sp>
      <p:sp>
        <p:nvSpPr>
          <p:cNvPr id="4" name="Slide Number Placeholder 3">
            <a:extLst>
              <a:ext uri="{FF2B5EF4-FFF2-40B4-BE49-F238E27FC236}">
                <a16:creationId xmlns:a16="http://schemas.microsoft.com/office/drawing/2014/main" id="{6A6D4126-F79A-1AFE-64AB-3F156E718031}"/>
              </a:ext>
            </a:extLst>
          </p:cNvPr>
          <p:cNvSpPr>
            <a:spLocks noGrp="1"/>
          </p:cNvSpPr>
          <p:nvPr>
            <p:ph type="sldNum" sz="quarter" idx="5"/>
          </p:nvPr>
        </p:nvSpPr>
        <p:spPr/>
        <p:txBody>
          <a:bodyPr/>
          <a:lstStyle/>
          <a:p>
            <a:fld id="{DE58BE2C-A5C3-1148-A2B2-B9CF5863CB40}" type="slidenum">
              <a:rPr lang="en-US" smtClean="0"/>
              <a:t>10</a:t>
            </a:fld>
            <a:endParaRPr lang="en-US"/>
          </a:p>
        </p:txBody>
      </p:sp>
    </p:spTree>
    <p:extLst>
      <p:ext uri="{BB962C8B-B14F-4D97-AF65-F5344CB8AC3E}">
        <p14:creationId xmlns:p14="http://schemas.microsoft.com/office/powerpoint/2010/main" val="1580939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440D5-10A5-52B9-4244-F859D708C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68A4-644E-5497-BB2F-39ED0C00F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073DD-44A0-D6B8-6996-090BDE8F2B0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[Students who have enjoyed playing CityZen Pollution Control may be interested in joining our competition for older students in the future. For more information please see the website or contact us at careers@ice.org.uk]</a:t>
            </a:r>
          </a:p>
          <a:p>
            <a:endParaRPr lang="en-GB" dirty="0"/>
          </a:p>
        </p:txBody>
      </p:sp>
      <p:sp>
        <p:nvSpPr>
          <p:cNvPr id="4" name="Slide Number Placeholder 3">
            <a:extLst>
              <a:ext uri="{FF2B5EF4-FFF2-40B4-BE49-F238E27FC236}">
                <a16:creationId xmlns:a16="http://schemas.microsoft.com/office/drawing/2014/main" id="{6A6D4126-F79A-1AFE-64AB-3F156E718031}"/>
              </a:ext>
            </a:extLst>
          </p:cNvPr>
          <p:cNvSpPr>
            <a:spLocks noGrp="1"/>
          </p:cNvSpPr>
          <p:nvPr>
            <p:ph type="sldNum" sz="quarter" idx="5"/>
          </p:nvPr>
        </p:nvSpPr>
        <p:spPr/>
        <p:txBody>
          <a:bodyPr/>
          <a:lstStyle/>
          <a:p>
            <a:fld id="{DE58BE2C-A5C3-1148-A2B2-B9CF5863CB40}" type="slidenum">
              <a:rPr lang="en-US" smtClean="0"/>
              <a:t>11</a:t>
            </a:fld>
            <a:endParaRPr lang="en-US"/>
          </a:p>
        </p:txBody>
      </p:sp>
    </p:spTree>
    <p:extLst>
      <p:ext uri="{BB962C8B-B14F-4D97-AF65-F5344CB8AC3E}">
        <p14:creationId xmlns:p14="http://schemas.microsoft.com/office/powerpoint/2010/main" val="52164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58BE2C-A5C3-1148-A2B2-B9CF5863CB40}" type="slidenum">
              <a:rPr lang="en-US" smtClean="0"/>
              <a:t>12</a:t>
            </a:fld>
            <a:endParaRPr lang="en-US"/>
          </a:p>
        </p:txBody>
      </p:sp>
    </p:spTree>
    <p:extLst>
      <p:ext uri="{BB962C8B-B14F-4D97-AF65-F5344CB8AC3E}">
        <p14:creationId xmlns:p14="http://schemas.microsoft.com/office/powerpoint/2010/main" val="66420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BC988-7509-3F76-11F5-A8124FB29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1B899-8378-94C8-F94D-D1519D7B2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6EA2C-7E22-B406-E42A-C537FCBC98A0}"/>
              </a:ext>
            </a:extLst>
          </p:cNvPr>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To become a civil engineer you’ll need to choose the right subjects at school or college. It’s a good idea to check the requirements for any courses you’re interested in, as they can vary a lot.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Maths at A level or Scottish Highers is needed to get onto nearly all civil engineering degree courses. A good grade at GCSE or equivalent will help you secure an apprenticeship.</a:t>
            </a:r>
          </a:p>
          <a:p>
            <a:endParaRPr lang="en-GB" sz="1200" b="0" i="0" u="none" strike="noStrike" kern="1200" baseline="0" dirty="0">
              <a:solidFill>
                <a:schemeClr val="tx1"/>
              </a:solidFill>
              <a:latin typeface="+mn-lt"/>
              <a:ea typeface="+mn-ea"/>
              <a:cs typeface="+mn-cs"/>
            </a:endParaRPr>
          </a:p>
          <a:p>
            <a:r>
              <a:rPr lang="en-GB" dirty="0"/>
              <a:t>Physics at A level or Scottish Highers is also asked for by many universities.</a:t>
            </a:r>
          </a:p>
          <a:p>
            <a:endParaRPr lang="en-GB" dirty="0"/>
          </a:p>
          <a:p>
            <a:r>
              <a:rPr lang="en-GB" dirty="0"/>
              <a:t>Other useful subjects for civil engineering include Geography, Art and Design, Design Technology, Computing, English and some specialist courses such as the Design Engineer Construct! Programme which is offered in some schools.</a:t>
            </a:r>
          </a:p>
        </p:txBody>
      </p:sp>
      <p:sp>
        <p:nvSpPr>
          <p:cNvPr id="4" name="Slide Number Placeholder 3">
            <a:extLst>
              <a:ext uri="{FF2B5EF4-FFF2-40B4-BE49-F238E27FC236}">
                <a16:creationId xmlns:a16="http://schemas.microsoft.com/office/drawing/2014/main" id="{79CFAEC1-0E49-7AD9-7B7E-AA178CBDFBE4}"/>
              </a:ext>
            </a:extLst>
          </p:cNvPr>
          <p:cNvSpPr>
            <a:spLocks noGrp="1"/>
          </p:cNvSpPr>
          <p:nvPr>
            <p:ph type="sldNum" sz="quarter" idx="5"/>
          </p:nvPr>
        </p:nvSpPr>
        <p:spPr/>
        <p:txBody>
          <a:bodyPr/>
          <a:lstStyle/>
          <a:p>
            <a:fld id="{DE58BE2C-A5C3-1148-A2B2-B9CF5863CB40}" type="slidenum">
              <a:rPr lang="en-US" smtClean="0"/>
              <a:t>13</a:t>
            </a:fld>
            <a:endParaRPr lang="en-US"/>
          </a:p>
        </p:txBody>
      </p:sp>
    </p:spTree>
    <p:extLst>
      <p:ext uri="{BB962C8B-B14F-4D97-AF65-F5344CB8AC3E}">
        <p14:creationId xmlns:p14="http://schemas.microsoft.com/office/powerpoint/2010/main" val="5349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E58BE2C-A5C3-1148-A2B2-B9CF5863CB40}" type="slidenum">
              <a:rPr lang="en-US" smtClean="0"/>
              <a:t>14</a:t>
            </a:fld>
            <a:endParaRPr lang="en-US"/>
          </a:p>
        </p:txBody>
      </p:sp>
    </p:spTree>
    <p:extLst>
      <p:ext uri="{BB962C8B-B14F-4D97-AF65-F5344CB8AC3E}">
        <p14:creationId xmlns:p14="http://schemas.microsoft.com/office/powerpoint/2010/main" val="25174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Studying at university can give you a fast-track route to Chartered Engineer status and the top jobs in the profession. For more info see ice.org.uk/</a:t>
            </a:r>
            <a:r>
              <a:rPr lang="en-GB" sz="1200" b="0" i="0" u="none" strike="noStrike" kern="1200" baseline="0" dirty="0" err="1">
                <a:solidFill>
                  <a:schemeClr val="tx1"/>
                </a:solidFill>
                <a:latin typeface="+mn-lt"/>
                <a:ea typeface="+mn-ea"/>
                <a:cs typeface="+mn-cs"/>
              </a:rPr>
              <a:t>beacivilengineer</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vocational course (such as BTEC or HND) combines study with ‘hands on’ experience and can give you a fast-track to qualified Engineering Technician status. If you get taken on as an apprentice by a company you’ll get paid as well as be given time off each week to learn. It’s possible to progress from this role to become a Civil Engineer with enough job experience.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 are more ways to study and enter industry than ever before – including starting while still at school (foundation apprenticeships) and working and getting a degree at the same time (degree or graduate apprenticeships). For more info see ice.org.uk/apprentices</a:t>
            </a:r>
          </a:p>
        </p:txBody>
      </p:sp>
      <p:sp>
        <p:nvSpPr>
          <p:cNvPr id="4" name="Slide Number Placeholder 3"/>
          <p:cNvSpPr>
            <a:spLocks noGrp="1"/>
          </p:cNvSpPr>
          <p:nvPr>
            <p:ph type="sldNum" sz="quarter" idx="5"/>
          </p:nvPr>
        </p:nvSpPr>
        <p:spPr/>
        <p:txBody>
          <a:bodyPr/>
          <a:lstStyle/>
          <a:p>
            <a:fld id="{DE58BE2C-A5C3-1148-A2B2-B9CF5863CB40}" type="slidenum">
              <a:rPr lang="en-US" smtClean="0"/>
              <a:t>15</a:t>
            </a:fld>
            <a:endParaRPr lang="en-US"/>
          </a:p>
        </p:txBody>
      </p:sp>
    </p:spTree>
    <p:extLst>
      <p:ext uri="{BB962C8B-B14F-4D97-AF65-F5344CB8AC3E}">
        <p14:creationId xmlns:p14="http://schemas.microsoft.com/office/powerpoint/2010/main" val="379454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www.ice.org.uk</a:t>
            </a:r>
          </a:p>
          <a:p>
            <a:endParaRPr lang="en-GB" dirty="0"/>
          </a:p>
        </p:txBody>
      </p:sp>
      <p:sp>
        <p:nvSpPr>
          <p:cNvPr id="4" name="Slide Number Placeholder 3"/>
          <p:cNvSpPr>
            <a:spLocks noGrp="1"/>
          </p:cNvSpPr>
          <p:nvPr>
            <p:ph type="sldNum" sz="quarter" idx="5"/>
          </p:nvPr>
        </p:nvSpPr>
        <p:spPr/>
        <p:txBody>
          <a:bodyPr/>
          <a:lstStyle/>
          <a:p>
            <a:fld id="{DE58BE2C-A5C3-1148-A2B2-B9CF5863CB40}" type="slidenum">
              <a:rPr lang="en-US" smtClean="0"/>
              <a:t>16</a:t>
            </a:fld>
            <a:endParaRPr lang="en-US"/>
          </a:p>
        </p:txBody>
      </p:sp>
    </p:spTree>
    <p:extLst>
      <p:ext uri="{BB962C8B-B14F-4D97-AF65-F5344CB8AC3E}">
        <p14:creationId xmlns:p14="http://schemas.microsoft.com/office/powerpoint/2010/main" val="1145484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Virtual Work Experience is an online learning programme managed by award-winning education provider Springpod. </a:t>
            </a:r>
          </a:p>
          <a:p>
            <a:endParaRPr lang="en-GB" dirty="0"/>
          </a:p>
          <a:p>
            <a:r>
              <a:rPr lang="en-GB" dirty="0"/>
              <a:t>It is free and available to students aged 14-18 based in the UK.</a:t>
            </a:r>
          </a:p>
          <a:p>
            <a:endParaRPr lang="en-GB" dirty="0"/>
          </a:p>
          <a:p>
            <a:r>
              <a:rPr lang="en-GB" dirty="0"/>
              <a:t>Completing the programme gives a digital certificate and is a great addition to a CV or UCAS application.</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https://bit.ly/ICE-virtworkexp</a:t>
            </a:r>
            <a:endParaRPr lang="en-GB" dirty="0"/>
          </a:p>
          <a:p>
            <a:endParaRPr lang="en-GB" dirty="0"/>
          </a:p>
        </p:txBody>
      </p:sp>
      <p:sp>
        <p:nvSpPr>
          <p:cNvPr id="4" name="Slide Number Placeholder 3"/>
          <p:cNvSpPr>
            <a:spLocks noGrp="1"/>
          </p:cNvSpPr>
          <p:nvPr>
            <p:ph type="sldNum" sz="quarter" idx="5"/>
          </p:nvPr>
        </p:nvSpPr>
        <p:spPr/>
        <p:txBody>
          <a:bodyPr/>
          <a:lstStyle/>
          <a:p>
            <a:fld id="{DE58BE2C-A5C3-1148-A2B2-B9CF5863CB40}" type="slidenum">
              <a:rPr lang="en-US" smtClean="0"/>
              <a:t>17</a:t>
            </a:fld>
            <a:endParaRPr lang="en-US"/>
          </a:p>
        </p:txBody>
      </p:sp>
    </p:spTree>
    <p:extLst>
      <p:ext uri="{BB962C8B-B14F-4D97-AF65-F5344CB8AC3E}">
        <p14:creationId xmlns:p14="http://schemas.microsoft.com/office/powerpoint/2010/main" val="876945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https://</a:t>
            </a:r>
            <a:r>
              <a:rPr lang="en-GB" b="1" dirty="0">
                <a:latin typeface="Arial" panose="020B0604020202020204" pitchFamily="34" charset="0"/>
                <a:cs typeface="Arial" panose="020B0604020202020204" pitchFamily="34" charset="0"/>
              </a:rPr>
              <a:t>bit.ly/feedback-pollution-challenge</a:t>
            </a:r>
          </a:p>
          <a:p>
            <a:endParaRPr lang="en-GB" dirty="0"/>
          </a:p>
        </p:txBody>
      </p:sp>
      <p:sp>
        <p:nvSpPr>
          <p:cNvPr id="4" name="Slide Number Placeholder 3"/>
          <p:cNvSpPr>
            <a:spLocks noGrp="1"/>
          </p:cNvSpPr>
          <p:nvPr>
            <p:ph type="sldNum" sz="quarter" idx="5"/>
          </p:nvPr>
        </p:nvSpPr>
        <p:spPr/>
        <p:txBody>
          <a:bodyPr/>
          <a:lstStyle/>
          <a:p>
            <a:fld id="{DE58BE2C-A5C3-1148-A2B2-B9CF5863CB40}" type="slidenum">
              <a:rPr lang="en-US" smtClean="0"/>
              <a:t>18</a:t>
            </a:fld>
            <a:endParaRPr lang="en-US"/>
          </a:p>
        </p:txBody>
      </p:sp>
    </p:spTree>
    <p:extLst>
      <p:ext uri="{BB962C8B-B14F-4D97-AF65-F5344CB8AC3E}">
        <p14:creationId xmlns:p14="http://schemas.microsoft.com/office/powerpoint/2010/main" val="398600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58BE2C-A5C3-1148-A2B2-B9CF5863CB40}" type="slidenum">
              <a:rPr lang="en-US" smtClean="0"/>
              <a:t>2</a:t>
            </a:fld>
            <a:endParaRPr lang="en-US"/>
          </a:p>
        </p:txBody>
      </p:sp>
    </p:spTree>
    <p:extLst>
      <p:ext uri="{BB962C8B-B14F-4D97-AF65-F5344CB8AC3E}">
        <p14:creationId xmlns:p14="http://schemas.microsoft.com/office/powerpoint/2010/main" val="312692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 connection is required to play the linked video about civil engineer Hiba Khan.]</a:t>
            </a:r>
          </a:p>
          <a:p>
            <a:endParaRPr lang="en-US" dirty="0"/>
          </a:p>
          <a:p>
            <a:r>
              <a:rPr lang="en-US" dirty="0"/>
              <a:t>Hiba Khan is a Chartered Civil Engineer with Mott MacDonald who works on water engineering and flood alleviation. </a:t>
            </a:r>
          </a:p>
          <a:p>
            <a:r>
              <a:rPr lang="en-US" dirty="0"/>
              <a:t>Full profile at: </a:t>
            </a:r>
            <a:r>
              <a:rPr lang="en-GB" dirty="0">
                <a:hlinkClick r:id="rId3"/>
              </a:rPr>
              <a:t>https://www.ice.org.uk/what-is-civil-engineering/civil-engineer-profiles/hiba-khan</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E58BE2C-A5C3-1148-A2B2-B9CF5863CB40}" type="slidenum">
              <a:rPr lang="en-US" smtClean="0"/>
              <a:t>3</a:t>
            </a:fld>
            <a:endParaRPr lang="en-US"/>
          </a:p>
        </p:txBody>
      </p:sp>
    </p:spTree>
    <p:extLst>
      <p:ext uri="{BB962C8B-B14F-4D97-AF65-F5344CB8AC3E}">
        <p14:creationId xmlns:p14="http://schemas.microsoft.com/office/powerpoint/2010/main" val="326053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58BE2C-A5C3-1148-A2B2-B9CF5863CB40}" type="slidenum">
              <a:rPr lang="en-US" smtClean="0"/>
              <a:t>4</a:t>
            </a:fld>
            <a:endParaRPr lang="en-US"/>
          </a:p>
        </p:txBody>
      </p:sp>
    </p:spTree>
    <p:extLst>
      <p:ext uri="{BB962C8B-B14F-4D97-AF65-F5344CB8AC3E}">
        <p14:creationId xmlns:p14="http://schemas.microsoft.com/office/powerpoint/2010/main" val="402457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8989A-3264-720F-E236-49DABB289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842D9-2D80-3AD5-7234-6DB1DB535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6B60B-2381-BC53-5EAD-BC78D6590CD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8BAAA0E-D4B1-A626-A459-44E84A031136}"/>
              </a:ext>
            </a:extLst>
          </p:cNvPr>
          <p:cNvSpPr>
            <a:spLocks noGrp="1"/>
          </p:cNvSpPr>
          <p:nvPr>
            <p:ph type="sldNum" sz="quarter" idx="5"/>
          </p:nvPr>
        </p:nvSpPr>
        <p:spPr/>
        <p:txBody>
          <a:bodyPr/>
          <a:lstStyle/>
          <a:p>
            <a:fld id="{DE58BE2C-A5C3-1148-A2B2-B9CF5863CB40}" type="slidenum">
              <a:rPr lang="en-US" smtClean="0"/>
              <a:t>5</a:t>
            </a:fld>
            <a:endParaRPr lang="en-US"/>
          </a:p>
        </p:txBody>
      </p:sp>
    </p:spTree>
    <p:extLst>
      <p:ext uri="{BB962C8B-B14F-4D97-AF65-F5344CB8AC3E}">
        <p14:creationId xmlns:p14="http://schemas.microsoft.com/office/powerpoint/2010/main" val="211949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F0280-F26A-5916-FC69-5D2249FF1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C968F-9286-AE2D-693D-00B8D0FFF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2BE51-7269-0A29-4835-C8E07C7540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EA3B01A-FC18-9700-580C-0777A84C3FD8}"/>
              </a:ext>
            </a:extLst>
          </p:cNvPr>
          <p:cNvSpPr>
            <a:spLocks noGrp="1"/>
          </p:cNvSpPr>
          <p:nvPr>
            <p:ph type="sldNum" sz="quarter" idx="5"/>
          </p:nvPr>
        </p:nvSpPr>
        <p:spPr/>
        <p:txBody>
          <a:bodyPr/>
          <a:lstStyle/>
          <a:p>
            <a:fld id="{DE58BE2C-A5C3-1148-A2B2-B9CF5863CB40}" type="slidenum">
              <a:rPr lang="en-US" smtClean="0"/>
              <a:t>6</a:t>
            </a:fld>
            <a:endParaRPr lang="en-US"/>
          </a:p>
        </p:txBody>
      </p:sp>
    </p:spTree>
    <p:extLst>
      <p:ext uri="{BB962C8B-B14F-4D97-AF65-F5344CB8AC3E}">
        <p14:creationId xmlns:p14="http://schemas.microsoft.com/office/powerpoint/2010/main" val="58128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9EDE8-8E01-5467-EEB1-1E5CF5C59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39921-31BF-CECF-C696-A2E3F9F06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EB65A-3309-94E1-275C-4FEB60382A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1F5760-852C-A094-9EF4-0A80CA33A1E2}"/>
              </a:ext>
            </a:extLst>
          </p:cNvPr>
          <p:cNvSpPr>
            <a:spLocks noGrp="1"/>
          </p:cNvSpPr>
          <p:nvPr>
            <p:ph type="sldNum" sz="quarter" idx="5"/>
          </p:nvPr>
        </p:nvSpPr>
        <p:spPr/>
        <p:txBody>
          <a:bodyPr/>
          <a:lstStyle/>
          <a:p>
            <a:fld id="{DE58BE2C-A5C3-1148-A2B2-B9CF5863CB40}" type="slidenum">
              <a:rPr lang="en-US" smtClean="0"/>
              <a:t>7</a:t>
            </a:fld>
            <a:endParaRPr lang="en-US"/>
          </a:p>
        </p:txBody>
      </p:sp>
    </p:spTree>
    <p:extLst>
      <p:ext uri="{BB962C8B-B14F-4D97-AF65-F5344CB8AC3E}">
        <p14:creationId xmlns:p14="http://schemas.microsoft.com/office/powerpoint/2010/main" val="170295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E7A5F-3BC9-DEB0-8752-2FDFA5F27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0CA7D-6F82-F360-FD8A-040D98D95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79066-899A-C7B1-8123-27462108B5E9}"/>
              </a:ext>
            </a:extLst>
          </p:cNvPr>
          <p:cNvSpPr>
            <a:spLocks noGrp="1"/>
          </p:cNvSpPr>
          <p:nvPr>
            <p:ph type="body" idx="1"/>
          </p:nvPr>
        </p:nvSpPr>
        <p:spPr/>
        <p:txBody>
          <a:bodyPr/>
          <a:lstStyle/>
          <a:p>
            <a:r>
              <a:rPr lang="en-GB" dirty="0"/>
              <a:t>*Needs a disclaimer</a:t>
            </a:r>
          </a:p>
        </p:txBody>
      </p:sp>
      <p:sp>
        <p:nvSpPr>
          <p:cNvPr id="4" name="Slide Number Placeholder 3">
            <a:extLst>
              <a:ext uri="{FF2B5EF4-FFF2-40B4-BE49-F238E27FC236}">
                <a16:creationId xmlns:a16="http://schemas.microsoft.com/office/drawing/2014/main" id="{300B5684-A99B-9134-A7BD-0C6EEEA31173}"/>
              </a:ext>
            </a:extLst>
          </p:cNvPr>
          <p:cNvSpPr>
            <a:spLocks noGrp="1"/>
          </p:cNvSpPr>
          <p:nvPr>
            <p:ph type="sldNum" sz="quarter" idx="5"/>
          </p:nvPr>
        </p:nvSpPr>
        <p:spPr/>
        <p:txBody>
          <a:bodyPr/>
          <a:lstStyle/>
          <a:p>
            <a:fld id="{DE58BE2C-A5C3-1148-A2B2-B9CF5863CB40}" type="slidenum">
              <a:rPr lang="en-US" smtClean="0"/>
              <a:t>8</a:t>
            </a:fld>
            <a:endParaRPr lang="en-US"/>
          </a:p>
        </p:txBody>
      </p:sp>
    </p:spTree>
    <p:extLst>
      <p:ext uri="{BB962C8B-B14F-4D97-AF65-F5344CB8AC3E}">
        <p14:creationId xmlns:p14="http://schemas.microsoft.com/office/powerpoint/2010/main" val="420211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E7A5F-3BC9-DEB0-8752-2FDFA5F27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0CA7D-6F82-F360-FD8A-040D98D95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79066-899A-C7B1-8123-27462108B5E9}"/>
              </a:ext>
            </a:extLst>
          </p:cNvPr>
          <p:cNvSpPr>
            <a:spLocks noGrp="1"/>
          </p:cNvSpPr>
          <p:nvPr>
            <p:ph type="body" idx="1"/>
          </p:nvPr>
        </p:nvSpPr>
        <p:spPr/>
        <p:txBody>
          <a:bodyPr/>
          <a:lstStyle/>
          <a:p>
            <a:r>
              <a:rPr lang="en-GB" dirty="0"/>
              <a:t>*See the competition Terms and Conditions which can be found on the ice.org.uk/CityZen webpage.</a:t>
            </a:r>
          </a:p>
        </p:txBody>
      </p:sp>
      <p:sp>
        <p:nvSpPr>
          <p:cNvPr id="4" name="Slide Number Placeholder 3">
            <a:extLst>
              <a:ext uri="{FF2B5EF4-FFF2-40B4-BE49-F238E27FC236}">
                <a16:creationId xmlns:a16="http://schemas.microsoft.com/office/drawing/2014/main" id="{300B5684-A99B-9134-A7BD-0C6EEEA31173}"/>
              </a:ext>
            </a:extLst>
          </p:cNvPr>
          <p:cNvSpPr>
            <a:spLocks noGrp="1"/>
          </p:cNvSpPr>
          <p:nvPr>
            <p:ph type="sldNum" sz="quarter" idx="5"/>
          </p:nvPr>
        </p:nvSpPr>
        <p:spPr/>
        <p:txBody>
          <a:bodyPr/>
          <a:lstStyle/>
          <a:p>
            <a:fld id="{DE58BE2C-A5C3-1148-A2B2-B9CF5863CB40}" type="slidenum">
              <a:rPr lang="en-US" smtClean="0"/>
              <a:t>9</a:t>
            </a:fld>
            <a:endParaRPr lang="en-US"/>
          </a:p>
        </p:txBody>
      </p:sp>
    </p:spTree>
    <p:extLst>
      <p:ext uri="{BB962C8B-B14F-4D97-AF65-F5344CB8AC3E}">
        <p14:creationId xmlns:p14="http://schemas.microsoft.com/office/powerpoint/2010/main" val="2297840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ice_ppt_title_p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Rectangle 13"/>
          <p:cNvSpPr/>
          <p:nvPr userDrawn="1"/>
        </p:nvSpPr>
        <p:spPr>
          <a:xfrm>
            <a:off x="0" y="-1"/>
            <a:ext cx="9144000" cy="1126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678E5E9-0359-4E02-BAFA-621F1492478A}"/>
              </a:ext>
            </a:extLst>
          </p:cNvPr>
          <p:cNvPicPr>
            <a:picLocks noChangeAspect="1"/>
          </p:cNvPicPr>
          <p:nvPr userDrawn="1"/>
        </p:nvPicPr>
        <p:blipFill>
          <a:blip r:embed="rId3"/>
          <a:srcRect/>
          <a:stretch/>
        </p:blipFill>
        <p:spPr>
          <a:xfrm>
            <a:off x="0" y="-2"/>
            <a:ext cx="9144000" cy="5987144"/>
          </a:xfrm>
          <a:prstGeom prst="rect">
            <a:avLst/>
          </a:prstGeom>
        </p:spPr>
      </p:pic>
      <p:sp>
        <p:nvSpPr>
          <p:cNvPr id="2" name="Title 1"/>
          <p:cNvSpPr>
            <a:spLocks noGrp="1"/>
          </p:cNvSpPr>
          <p:nvPr>
            <p:ph type="ctrTitle"/>
          </p:nvPr>
        </p:nvSpPr>
        <p:spPr>
          <a:xfrm>
            <a:off x="457200" y="3343321"/>
            <a:ext cx="8001000" cy="775797"/>
          </a:xfrm>
        </p:spPr>
        <p:txBody>
          <a:bodyPr>
            <a:normAutofit/>
          </a:bodyPr>
          <a:lstStyle>
            <a:lvl1pPr algn="l">
              <a:defRPr sz="360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7200" y="4148161"/>
            <a:ext cx="7315200" cy="558800"/>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1" name="Picture 20" descr="triangle_overlay.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887163" y="1059582"/>
            <a:ext cx="2256837" cy="2221084"/>
          </a:xfrm>
          <a:prstGeom prst="rect">
            <a:avLst/>
          </a:prstGeom>
        </p:spPr>
      </p:pic>
      <p:pic>
        <p:nvPicPr>
          <p:cNvPr id="12" name="Picture 11" descr="ice_master_full_300dpi_rgb.jp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4000" y="0"/>
            <a:ext cx="1016795" cy="1045464"/>
          </a:xfrm>
          <a:prstGeom prst="rect">
            <a:avLst/>
          </a:prstGeom>
        </p:spPr>
      </p:pic>
      <p:sp>
        <p:nvSpPr>
          <p:cNvPr id="19" name="TextBox 18">
            <a:extLst>
              <a:ext uri="{FF2B5EF4-FFF2-40B4-BE49-F238E27FC236}">
                <a16:creationId xmlns:a16="http://schemas.microsoft.com/office/drawing/2014/main" id="{734A1CC9-B331-459F-A3A0-E8E712487893}"/>
              </a:ext>
            </a:extLst>
          </p:cNvPr>
          <p:cNvSpPr txBox="1"/>
          <p:nvPr userDrawn="1"/>
        </p:nvSpPr>
        <p:spPr>
          <a:xfrm>
            <a:off x="6972300" y="4831961"/>
            <a:ext cx="1714500" cy="215444"/>
          </a:xfrm>
          <a:prstGeom prst="rect">
            <a:avLst/>
          </a:prstGeom>
          <a:noFill/>
        </p:spPr>
        <p:txBody>
          <a:bodyPr wrap="square" rtlCol="0">
            <a:spAutoFit/>
          </a:bodyPr>
          <a:lstStyle>
            <a:defPPr>
              <a:defRPr lang="en-US"/>
            </a:defPPr>
            <a:lvl1pPr>
              <a:defRPr sz="800">
                <a:solidFill>
                  <a:schemeClr val="bg1"/>
                </a:solidFill>
                <a:latin typeface="Arial"/>
                <a:cs typeface="Arial"/>
              </a:defRPr>
            </a:lvl1pPr>
          </a:lstStyle>
          <a:p>
            <a:pPr lvl="0" algn="r"/>
            <a:r>
              <a:rPr lang="en-GB" sz="800"/>
              <a:t>ice.org.uk</a:t>
            </a:r>
          </a:p>
        </p:txBody>
      </p:sp>
      <p:sp>
        <p:nvSpPr>
          <p:cNvPr id="20" name="TextBox 19">
            <a:extLst>
              <a:ext uri="{FF2B5EF4-FFF2-40B4-BE49-F238E27FC236}">
                <a16:creationId xmlns:a16="http://schemas.microsoft.com/office/drawing/2014/main" id="{55B012FA-90AD-4A43-9580-A35336DACEB2}"/>
              </a:ext>
            </a:extLst>
          </p:cNvPr>
          <p:cNvSpPr txBox="1"/>
          <p:nvPr userDrawn="1"/>
        </p:nvSpPr>
        <p:spPr>
          <a:xfrm>
            <a:off x="457200" y="4831961"/>
            <a:ext cx="6951133" cy="215444"/>
          </a:xfrm>
          <a:prstGeom prst="rect">
            <a:avLst/>
          </a:prstGeom>
          <a:noFill/>
        </p:spPr>
        <p:txBody>
          <a:bodyPr wrap="square" rtlCol="0">
            <a:spAutoFit/>
          </a:bodyPr>
          <a:lstStyle/>
          <a:p>
            <a:r>
              <a:rPr lang="en-US" sz="800">
                <a:solidFill>
                  <a:schemeClr val="bg1"/>
                </a:solidFill>
                <a:latin typeface="Arial"/>
                <a:cs typeface="Arial"/>
              </a:rPr>
              <a:t>Institution of Civil Engineers is a Registered Charity in England &amp; Wales (no 210252) and Scotland (SC038629)</a:t>
            </a:r>
          </a:p>
        </p:txBody>
      </p:sp>
    </p:spTree>
    <p:extLst>
      <p:ext uri="{BB962C8B-B14F-4D97-AF65-F5344CB8AC3E}">
        <p14:creationId xmlns:p14="http://schemas.microsoft.com/office/powerpoint/2010/main" val="386557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816573"/>
            <a:ext cx="2133600" cy="230832"/>
          </a:xfrm>
          <a:prstGeom prst="rect">
            <a:avLst/>
          </a:prstGeom>
        </p:spPr>
        <p:txBody>
          <a:bodyPr/>
          <a:lstStyle/>
          <a:p>
            <a:fld id="{E9ED77EF-B342-3A48-8A42-703223A61E55}" type="datetime1">
              <a:rPr lang="en-GB" smtClean="0"/>
              <a:t>28/05/2026</a:t>
            </a:fld>
            <a:endParaRPr lang="en-US"/>
          </a:p>
        </p:txBody>
      </p:sp>
      <p:sp>
        <p:nvSpPr>
          <p:cNvPr id="4" name="Footer Placeholder 3"/>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5" name="Slide Number Placeholder 4"/>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239350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816573"/>
            <a:ext cx="2133600" cy="230832"/>
          </a:xfrm>
          <a:prstGeom prst="rect">
            <a:avLst/>
          </a:prstGeom>
        </p:spPr>
        <p:txBody>
          <a:bodyPr/>
          <a:lstStyle/>
          <a:p>
            <a:fld id="{7FAE2BFB-8ECF-6749-99C8-1AE7EEDB94C8}" type="datetime1">
              <a:rPr lang="en-GB" smtClean="0"/>
              <a:t>28/05/2026</a:t>
            </a:fld>
            <a:endParaRPr lang="en-US"/>
          </a:p>
        </p:txBody>
      </p:sp>
      <p:sp>
        <p:nvSpPr>
          <p:cNvPr id="3" name="Footer Placeholder 2"/>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4" name="Slide Number Placeholder 3"/>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2377929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51467"/>
            <a:ext cx="5486400" cy="2394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4816573"/>
            <a:ext cx="2133600" cy="230832"/>
          </a:xfrm>
          <a:prstGeom prst="rect">
            <a:avLst/>
          </a:prstGeom>
        </p:spPr>
        <p:txBody>
          <a:bodyPr/>
          <a:lstStyle/>
          <a:p>
            <a:fld id="{488D1932-69A8-8C46-962A-5BFDFCE8D029}" type="datetime1">
              <a:rPr lang="en-GB" smtClean="0"/>
              <a:t>28/05/2026</a:t>
            </a:fld>
            <a:endParaRPr lang="en-US"/>
          </a:p>
        </p:txBody>
      </p:sp>
      <p:sp>
        <p:nvSpPr>
          <p:cNvPr id="6" name="Footer Placeholder 5"/>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29956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816573"/>
            <a:ext cx="2133600" cy="230832"/>
          </a:xfrm>
          <a:prstGeom prst="rect">
            <a:avLst/>
          </a:prstGeom>
        </p:spPr>
        <p:txBody>
          <a:bodyPr/>
          <a:lstStyle/>
          <a:p>
            <a:fld id="{5BCAB7A1-90F3-F042-BBB2-0C09AA731537}" type="datetime1">
              <a:rPr lang="en-GB" smtClean="0"/>
              <a:t>28/05/2026</a:t>
            </a:fld>
            <a:endParaRPr lang="en-US"/>
          </a:p>
        </p:txBody>
      </p:sp>
      <p:sp>
        <p:nvSpPr>
          <p:cNvPr id="5" name="Footer Placeholder 4"/>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145034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816573"/>
            <a:ext cx="2133600" cy="230832"/>
          </a:xfrm>
          <a:prstGeom prst="rect">
            <a:avLst/>
          </a:prstGeom>
        </p:spPr>
        <p:txBody>
          <a:bodyPr/>
          <a:lstStyle/>
          <a:p>
            <a:fld id="{BB16CE23-6BC9-A248-86DB-AF74F4116506}" type="datetime1">
              <a:rPr lang="en-GB" smtClean="0"/>
              <a:t>28/05/2026</a:t>
            </a:fld>
            <a:endParaRPr lang="en-US"/>
          </a:p>
        </p:txBody>
      </p:sp>
      <p:sp>
        <p:nvSpPr>
          <p:cNvPr id="5" name="Footer Placeholder 4"/>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pic>
        <p:nvPicPr>
          <p:cNvPr id="8" name="Picture 7" descr="fph_vertical_white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7477" y="1834379"/>
            <a:ext cx="1187190" cy="1473200"/>
          </a:xfrm>
          <a:prstGeom prst="rect">
            <a:avLst/>
          </a:prstGeom>
        </p:spPr>
      </p:pic>
      <p:sp>
        <p:nvSpPr>
          <p:cNvPr id="9" name="TextBox 8"/>
          <p:cNvSpPr txBox="1"/>
          <p:nvPr userDrawn="1"/>
        </p:nvSpPr>
        <p:spPr>
          <a:xfrm>
            <a:off x="3721100" y="3749549"/>
            <a:ext cx="1714500" cy="297517"/>
          </a:xfrm>
          <a:prstGeom prst="rect">
            <a:avLst/>
          </a:prstGeom>
          <a:noFill/>
        </p:spPr>
        <p:txBody>
          <a:bodyPr wrap="square" rtlCol="0">
            <a:spAutoFit/>
          </a:bodyPr>
          <a:lstStyle/>
          <a:p>
            <a:pPr algn="ctr" rtl="0"/>
            <a:r>
              <a:rPr lang="en-GB" sz="2000" b="0" i="0" u="none" strike="noStrike" kern="1200" baseline="30000" err="1">
                <a:solidFill>
                  <a:srgbClr val="FFFFFF"/>
                </a:solidFill>
                <a:latin typeface="Arial"/>
                <a:ea typeface="+mn-ea"/>
                <a:cs typeface="Arial"/>
              </a:rPr>
              <a:t>www.fph.org.uk</a:t>
            </a:r>
            <a:endParaRPr lang="en-GB" sz="2000" b="0" i="0" u="none" strike="noStrike" kern="1200" baseline="30000">
              <a:solidFill>
                <a:srgbClr val="FFFFFF"/>
              </a:solidFill>
              <a:latin typeface="Arial"/>
              <a:ea typeface="+mn-ea"/>
              <a:cs typeface="Arial"/>
            </a:endParaRPr>
          </a:p>
        </p:txBody>
      </p:sp>
      <p:pic>
        <p:nvPicPr>
          <p:cNvPr id="2" name="Picture 1" descr="ice_ppt_title_page.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Rectangle 2"/>
          <p:cNvSpPr/>
          <p:nvPr userDrawn="1"/>
        </p:nvSpPr>
        <p:spPr>
          <a:xfrm>
            <a:off x="0" y="0"/>
            <a:ext cx="9144000" cy="10595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ce_master_full_300dpi_rgb.jp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54000" y="0"/>
            <a:ext cx="1016795" cy="1045464"/>
          </a:xfrm>
          <a:prstGeom prst="rect">
            <a:avLst/>
          </a:prstGeom>
        </p:spPr>
      </p:pic>
      <p:sp>
        <p:nvSpPr>
          <p:cNvPr id="11" name="TextBox 10">
            <a:extLst>
              <a:ext uri="{FF2B5EF4-FFF2-40B4-BE49-F238E27FC236}">
                <a16:creationId xmlns:a16="http://schemas.microsoft.com/office/drawing/2014/main" id="{35DA8BF3-1D1B-4208-9861-948DE10A7F82}"/>
              </a:ext>
            </a:extLst>
          </p:cNvPr>
          <p:cNvSpPr txBox="1"/>
          <p:nvPr userDrawn="1"/>
        </p:nvSpPr>
        <p:spPr>
          <a:xfrm>
            <a:off x="6972300" y="4819839"/>
            <a:ext cx="1714500" cy="215444"/>
          </a:xfrm>
          <a:prstGeom prst="rect">
            <a:avLst/>
          </a:prstGeom>
          <a:noFill/>
        </p:spPr>
        <p:txBody>
          <a:bodyPr wrap="square" rtlCol="0">
            <a:spAutoFit/>
          </a:bodyPr>
          <a:lstStyle>
            <a:defPPr>
              <a:defRPr lang="en-US"/>
            </a:defPPr>
            <a:lvl1pPr>
              <a:defRPr sz="800">
                <a:solidFill>
                  <a:schemeClr val="bg1"/>
                </a:solidFill>
                <a:latin typeface="Arial"/>
                <a:cs typeface="Arial"/>
              </a:defRPr>
            </a:lvl1pPr>
          </a:lstStyle>
          <a:p>
            <a:pPr lvl="0" algn="r"/>
            <a:r>
              <a:rPr lang="en-GB" sz="800"/>
              <a:t>ice.org.uk</a:t>
            </a:r>
          </a:p>
        </p:txBody>
      </p:sp>
      <p:sp>
        <p:nvSpPr>
          <p:cNvPr id="12" name="TextBox 11">
            <a:extLst>
              <a:ext uri="{FF2B5EF4-FFF2-40B4-BE49-F238E27FC236}">
                <a16:creationId xmlns:a16="http://schemas.microsoft.com/office/drawing/2014/main" id="{F4B378F2-07A5-4E89-B732-830F4794CEFA}"/>
              </a:ext>
            </a:extLst>
          </p:cNvPr>
          <p:cNvSpPr txBox="1"/>
          <p:nvPr userDrawn="1"/>
        </p:nvSpPr>
        <p:spPr>
          <a:xfrm>
            <a:off x="473406" y="4819839"/>
            <a:ext cx="6951133" cy="215444"/>
          </a:xfrm>
          <a:prstGeom prst="rect">
            <a:avLst/>
          </a:prstGeom>
          <a:noFill/>
        </p:spPr>
        <p:txBody>
          <a:bodyPr wrap="square" rtlCol="0">
            <a:spAutoFit/>
          </a:bodyPr>
          <a:lstStyle/>
          <a:p>
            <a:r>
              <a:rPr lang="en-US" sz="800">
                <a:solidFill>
                  <a:schemeClr val="bg1"/>
                </a:solidFill>
                <a:latin typeface="Arial"/>
                <a:cs typeface="Arial"/>
              </a:rPr>
              <a:t>Institution of Civil Engineers is a Registered Charity in England &amp; Wales (no 210252) and Scotland (SC038629)</a:t>
            </a:r>
          </a:p>
        </p:txBody>
      </p:sp>
    </p:spTree>
    <p:extLst>
      <p:ext uri="{BB962C8B-B14F-4D97-AF65-F5344CB8AC3E}">
        <p14:creationId xmlns:p14="http://schemas.microsoft.com/office/powerpoint/2010/main" val="18124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descr="ice_ppt_title_p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Rectangle 13"/>
          <p:cNvSpPr/>
          <p:nvPr userDrawn="1"/>
        </p:nvSpPr>
        <p:spPr>
          <a:xfrm>
            <a:off x="0" y="-1"/>
            <a:ext cx="9144000" cy="1126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678E5E9-0359-4E02-BAFA-621F149247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9582"/>
            <a:ext cx="9144000" cy="2221084"/>
          </a:xfrm>
          <a:prstGeom prst="rect">
            <a:avLst/>
          </a:prstGeom>
        </p:spPr>
      </p:pic>
      <p:sp>
        <p:nvSpPr>
          <p:cNvPr id="2" name="Title 1"/>
          <p:cNvSpPr>
            <a:spLocks noGrp="1"/>
          </p:cNvSpPr>
          <p:nvPr>
            <p:ph type="ctrTitle"/>
          </p:nvPr>
        </p:nvSpPr>
        <p:spPr>
          <a:xfrm>
            <a:off x="457200" y="3343321"/>
            <a:ext cx="8001000" cy="775797"/>
          </a:xfrm>
        </p:spPr>
        <p:txBody>
          <a:bodyPr>
            <a:normAutofit/>
          </a:bodyPr>
          <a:lstStyle>
            <a:lvl1pPr algn="l">
              <a:defRPr sz="360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457200" y="4148161"/>
            <a:ext cx="7315200" cy="558800"/>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1" name="Picture 20" descr="triangle_overlay.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887163" y="1059582"/>
            <a:ext cx="2256837" cy="2221084"/>
          </a:xfrm>
          <a:prstGeom prst="rect">
            <a:avLst/>
          </a:prstGeom>
        </p:spPr>
      </p:pic>
      <p:cxnSp>
        <p:nvCxnSpPr>
          <p:cNvPr id="17" name="Straight Connector 16"/>
          <p:cNvCxnSpPr/>
          <p:nvPr userDrawn="1"/>
        </p:nvCxnSpPr>
        <p:spPr>
          <a:xfrm>
            <a:off x="0" y="3280666"/>
            <a:ext cx="9144000"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ce_master_full_300dpi_rgb.jp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4000" y="0"/>
            <a:ext cx="1016795" cy="1045464"/>
          </a:xfrm>
          <a:prstGeom prst="rect">
            <a:avLst/>
          </a:prstGeom>
        </p:spPr>
      </p:pic>
      <p:sp>
        <p:nvSpPr>
          <p:cNvPr id="19" name="TextBox 18">
            <a:extLst>
              <a:ext uri="{FF2B5EF4-FFF2-40B4-BE49-F238E27FC236}">
                <a16:creationId xmlns:a16="http://schemas.microsoft.com/office/drawing/2014/main" id="{734A1CC9-B331-459F-A3A0-E8E712487893}"/>
              </a:ext>
            </a:extLst>
          </p:cNvPr>
          <p:cNvSpPr txBox="1"/>
          <p:nvPr userDrawn="1"/>
        </p:nvSpPr>
        <p:spPr>
          <a:xfrm>
            <a:off x="6972300" y="4831961"/>
            <a:ext cx="1714500" cy="215444"/>
          </a:xfrm>
          <a:prstGeom prst="rect">
            <a:avLst/>
          </a:prstGeom>
          <a:noFill/>
        </p:spPr>
        <p:txBody>
          <a:bodyPr wrap="square" rtlCol="0">
            <a:spAutoFit/>
          </a:bodyPr>
          <a:lstStyle>
            <a:defPPr>
              <a:defRPr lang="en-US"/>
            </a:defPPr>
            <a:lvl1pPr>
              <a:defRPr sz="800">
                <a:solidFill>
                  <a:schemeClr val="bg1"/>
                </a:solidFill>
                <a:latin typeface="Arial"/>
                <a:cs typeface="Arial"/>
              </a:defRPr>
            </a:lvl1pPr>
          </a:lstStyle>
          <a:p>
            <a:pPr lvl="0" algn="r"/>
            <a:r>
              <a:rPr lang="en-GB" sz="800"/>
              <a:t>ice.org.uk</a:t>
            </a:r>
          </a:p>
        </p:txBody>
      </p:sp>
      <p:sp>
        <p:nvSpPr>
          <p:cNvPr id="20" name="TextBox 19">
            <a:extLst>
              <a:ext uri="{FF2B5EF4-FFF2-40B4-BE49-F238E27FC236}">
                <a16:creationId xmlns:a16="http://schemas.microsoft.com/office/drawing/2014/main" id="{55B012FA-90AD-4A43-9580-A35336DACEB2}"/>
              </a:ext>
            </a:extLst>
          </p:cNvPr>
          <p:cNvSpPr txBox="1"/>
          <p:nvPr userDrawn="1"/>
        </p:nvSpPr>
        <p:spPr>
          <a:xfrm>
            <a:off x="457200" y="4831961"/>
            <a:ext cx="6951133" cy="215444"/>
          </a:xfrm>
          <a:prstGeom prst="rect">
            <a:avLst/>
          </a:prstGeom>
          <a:noFill/>
        </p:spPr>
        <p:txBody>
          <a:bodyPr wrap="square" rtlCol="0">
            <a:spAutoFit/>
          </a:bodyPr>
          <a:lstStyle/>
          <a:p>
            <a:r>
              <a:rPr lang="en-US" sz="800">
                <a:solidFill>
                  <a:schemeClr val="bg1"/>
                </a:solidFill>
                <a:latin typeface="Arial"/>
                <a:cs typeface="Arial"/>
              </a:rPr>
              <a:t>Institution of Civil Engineers is a Registered Charity in England &amp; Wales (no 210252) and Scotland (SC038629)</a:t>
            </a:r>
          </a:p>
        </p:txBody>
      </p:sp>
    </p:spTree>
    <p:extLst>
      <p:ext uri="{BB962C8B-B14F-4D97-AF65-F5344CB8AC3E}">
        <p14:creationId xmlns:p14="http://schemas.microsoft.com/office/powerpoint/2010/main" val="60515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descr="ice_ppt_title_p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Rectangle 13"/>
          <p:cNvSpPr/>
          <p:nvPr userDrawn="1"/>
        </p:nvSpPr>
        <p:spPr>
          <a:xfrm>
            <a:off x="0" y="0"/>
            <a:ext cx="91440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343321"/>
            <a:ext cx="8001000" cy="775797"/>
          </a:xfrm>
        </p:spPr>
        <p:txBody>
          <a:bodyPr>
            <a:normAutofit/>
          </a:bodyPr>
          <a:lstStyle>
            <a:lvl1pPr algn="l">
              <a:defRPr sz="360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457200" y="4148161"/>
            <a:ext cx="7315200" cy="558800"/>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descr="iStock-819639656.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9582"/>
            <a:ext cx="9144000" cy="2221084"/>
          </a:xfrm>
          <a:prstGeom prst="rect">
            <a:avLst/>
          </a:prstGeom>
        </p:spPr>
      </p:pic>
      <p:pic>
        <p:nvPicPr>
          <p:cNvPr id="17" name="Picture 16" descr="triangle_overlay.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887163" y="1059582"/>
            <a:ext cx="2256837" cy="2221084"/>
          </a:xfrm>
          <a:prstGeom prst="rect">
            <a:avLst/>
          </a:prstGeom>
        </p:spPr>
      </p:pic>
      <p:cxnSp>
        <p:nvCxnSpPr>
          <p:cNvPr id="12" name="Straight Connector 11"/>
          <p:cNvCxnSpPr/>
          <p:nvPr userDrawn="1"/>
        </p:nvCxnSpPr>
        <p:spPr>
          <a:xfrm>
            <a:off x="0" y="3280666"/>
            <a:ext cx="9144000"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ice_master_full_300dpi_rgb.jp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4000" y="0"/>
            <a:ext cx="1016795" cy="1045464"/>
          </a:xfrm>
          <a:prstGeom prst="rect">
            <a:avLst/>
          </a:prstGeom>
        </p:spPr>
      </p:pic>
      <p:sp>
        <p:nvSpPr>
          <p:cNvPr id="16" name="TextBox 15">
            <a:extLst>
              <a:ext uri="{FF2B5EF4-FFF2-40B4-BE49-F238E27FC236}">
                <a16:creationId xmlns:a16="http://schemas.microsoft.com/office/drawing/2014/main" id="{E5FE8909-6B5B-4DED-83F8-5786BA374534}"/>
              </a:ext>
            </a:extLst>
          </p:cNvPr>
          <p:cNvSpPr txBox="1"/>
          <p:nvPr userDrawn="1"/>
        </p:nvSpPr>
        <p:spPr>
          <a:xfrm>
            <a:off x="6972300" y="4831961"/>
            <a:ext cx="1714500" cy="215444"/>
          </a:xfrm>
          <a:prstGeom prst="rect">
            <a:avLst/>
          </a:prstGeom>
          <a:noFill/>
        </p:spPr>
        <p:txBody>
          <a:bodyPr wrap="square" rtlCol="0">
            <a:spAutoFit/>
          </a:bodyPr>
          <a:lstStyle>
            <a:defPPr>
              <a:defRPr lang="en-US"/>
            </a:defPPr>
            <a:lvl1pPr>
              <a:defRPr sz="800">
                <a:solidFill>
                  <a:schemeClr val="bg1"/>
                </a:solidFill>
                <a:latin typeface="Arial"/>
                <a:cs typeface="Arial"/>
              </a:defRPr>
            </a:lvl1pPr>
          </a:lstStyle>
          <a:p>
            <a:pPr lvl="0" algn="r"/>
            <a:r>
              <a:rPr lang="en-GB" sz="800"/>
              <a:t>ice.org.uk</a:t>
            </a:r>
          </a:p>
        </p:txBody>
      </p:sp>
      <p:sp>
        <p:nvSpPr>
          <p:cNvPr id="19" name="TextBox 18">
            <a:extLst>
              <a:ext uri="{FF2B5EF4-FFF2-40B4-BE49-F238E27FC236}">
                <a16:creationId xmlns:a16="http://schemas.microsoft.com/office/drawing/2014/main" id="{4AF7073B-9161-402B-9B96-B9B458A290D8}"/>
              </a:ext>
            </a:extLst>
          </p:cNvPr>
          <p:cNvSpPr txBox="1"/>
          <p:nvPr userDrawn="1"/>
        </p:nvSpPr>
        <p:spPr>
          <a:xfrm>
            <a:off x="457200" y="4831961"/>
            <a:ext cx="6951133" cy="215444"/>
          </a:xfrm>
          <a:prstGeom prst="rect">
            <a:avLst/>
          </a:prstGeom>
          <a:noFill/>
        </p:spPr>
        <p:txBody>
          <a:bodyPr wrap="square" rtlCol="0">
            <a:spAutoFit/>
          </a:bodyPr>
          <a:lstStyle/>
          <a:p>
            <a:r>
              <a:rPr lang="en-US" sz="800">
                <a:solidFill>
                  <a:schemeClr val="bg1"/>
                </a:solidFill>
                <a:latin typeface="Arial"/>
                <a:cs typeface="Arial"/>
              </a:rPr>
              <a:t>Institution of Civil Engineers is a Registered Charity in England &amp; Wales (no 210252) and Scotland (SC038629)</a:t>
            </a:r>
          </a:p>
        </p:txBody>
      </p:sp>
    </p:spTree>
    <p:extLst>
      <p:ext uri="{BB962C8B-B14F-4D97-AF65-F5344CB8AC3E}">
        <p14:creationId xmlns:p14="http://schemas.microsoft.com/office/powerpoint/2010/main" val="63906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ice_ppt_title_p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Rectangle 13"/>
          <p:cNvSpPr/>
          <p:nvPr userDrawn="1"/>
        </p:nvSpPr>
        <p:spPr>
          <a:xfrm>
            <a:off x="0" y="0"/>
            <a:ext cx="9144000" cy="10595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ice_master_full_300dpi_rgb.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4000" y="0"/>
            <a:ext cx="1016795" cy="1045464"/>
          </a:xfrm>
          <a:prstGeom prst="rect">
            <a:avLst/>
          </a:prstGeom>
        </p:spPr>
      </p:pic>
      <p:sp>
        <p:nvSpPr>
          <p:cNvPr id="25" name="Title 1"/>
          <p:cNvSpPr>
            <a:spLocks noGrp="1"/>
          </p:cNvSpPr>
          <p:nvPr>
            <p:ph type="ctrTitle"/>
          </p:nvPr>
        </p:nvSpPr>
        <p:spPr>
          <a:xfrm>
            <a:off x="457200" y="3343321"/>
            <a:ext cx="8001000" cy="775797"/>
          </a:xfrm>
        </p:spPr>
        <p:txBody>
          <a:bodyPr>
            <a:normAutofit/>
          </a:bodyPr>
          <a:lstStyle>
            <a:lvl1pPr algn="l">
              <a:defRPr sz="3600">
                <a:solidFill>
                  <a:schemeClr val="bg1"/>
                </a:solidFill>
                <a:latin typeface="Arial"/>
                <a:cs typeface="Arial"/>
              </a:defRPr>
            </a:lvl1pPr>
          </a:lstStyle>
          <a:p>
            <a:r>
              <a:rPr lang="en-US"/>
              <a:t>Click to edit Master title style</a:t>
            </a:r>
          </a:p>
        </p:txBody>
      </p:sp>
      <p:sp>
        <p:nvSpPr>
          <p:cNvPr id="26" name="Subtitle 2"/>
          <p:cNvSpPr>
            <a:spLocks noGrp="1"/>
          </p:cNvSpPr>
          <p:nvPr>
            <p:ph type="subTitle" idx="1"/>
          </p:nvPr>
        </p:nvSpPr>
        <p:spPr>
          <a:xfrm>
            <a:off x="457200" y="4148161"/>
            <a:ext cx="7315200" cy="558800"/>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extBox 15">
            <a:extLst>
              <a:ext uri="{FF2B5EF4-FFF2-40B4-BE49-F238E27FC236}">
                <a16:creationId xmlns:a16="http://schemas.microsoft.com/office/drawing/2014/main" id="{242891BA-5090-48EA-992B-1317EC6F94DE}"/>
              </a:ext>
            </a:extLst>
          </p:cNvPr>
          <p:cNvSpPr txBox="1"/>
          <p:nvPr userDrawn="1"/>
        </p:nvSpPr>
        <p:spPr>
          <a:xfrm>
            <a:off x="6972300" y="4831961"/>
            <a:ext cx="1714500" cy="215444"/>
          </a:xfrm>
          <a:prstGeom prst="rect">
            <a:avLst/>
          </a:prstGeom>
          <a:noFill/>
        </p:spPr>
        <p:txBody>
          <a:bodyPr wrap="square" rtlCol="0">
            <a:spAutoFit/>
          </a:bodyPr>
          <a:lstStyle>
            <a:defPPr>
              <a:defRPr lang="en-US"/>
            </a:defPPr>
            <a:lvl1pPr>
              <a:defRPr sz="800">
                <a:solidFill>
                  <a:schemeClr val="bg1"/>
                </a:solidFill>
                <a:latin typeface="Arial"/>
                <a:cs typeface="Arial"/>
              </a:defRPr>
            </a:lvl1pPr>
          </a:lstStyle>
          <a:p>
            <a:pPr lvl="0" algn="r"/>
            <a:r>
              <a:rPr lang="en-GB" sz="800"/>
              <a:t>ice.org.uk</a:t>
            </a:r>
          </a:p>
        </p:txBody>
      </p:sp>
      <p:sp>
        <p:nvSpPr>
          <p:cNvPr id="17" name="TextBox 16">
            <a:extLst>
              <a:ext uri="{FF2B5EF4-FFF2-40B4-BE49-F238E27FC236}">
                <a16:creationId xmlns:a16="http://schemas.microsoft.com/office/drawing/2014/main" id="{58AC1827-0F3C-4B8A-ADDC-81506F8F3AA7}"/>
              </a:ext>
            </a:extLst>
          </p:cNvPr>
          <p:cNvSpPr txBox="1"/>
          <p:nvPr userDrawn="1"/>
        </p:nvSpPr>
        <p:spPr>
          <a:xfrm>
            <a:off x="457200" y="4831961"/>
            <a:ext cx="6951133" cy="215444"/>
          </a:xfrm>
          <a:prstGeom prst="rect">
            <a:avLst/>
          </a:prstGeom>
          <a:noFill/>
        </p:spPr>
        <p:txBody>
          <a:bodyPr wrap="square" rtlCol="0">
            <a:spAutoFit/>
          </a:bodyPr>
          <a:lstStyle/>
          <a:p>
            <a:r>
              <a:rPr lang="en-US" sz="800">
                <a:solidFill>
                  <a:schemeClr val="bg1"/>
                </a:solidFill>
                <a:latin typeface="Arial"/>
                <a:cs typeface="Arial"/>
              </a:rPr>
              <a:t>Institution of Civil Engineers is a Registered Charity in England &amp; Wales (no 210252) and Scotland (SC038629)</a:t>
            </a:r>
          </a:p>
        </p:txBody>
      </p:sp>
    </p:spTree>
    <p:extLst>
      <p:ext uri="{BB962C8B-B14F-4D97-AF65-F5344CB8AC3E}">
        <p14:creationId xmlns:p14="http://schemas.microsoft.com/office/powerpoint/2010/main" val="12864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7" name="Picture 16" descr="ice_ppt_title_p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8" name="Rectangle 17"/>
          <p:cNvSpPr/>
          <p:nvPr userDrawn="1"/>
        </p:nvSpPr>
        <p:spPr>
          <a:xfrm>
            <a:off x="0" y="0"/>
            <a:ext cx="9144000" cy="10595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457200" y="4816573"/>
            <a:ext cx="2133600" cy="230832"/>
          </a:xfrm>
          <a:prstGeom prst="rect">
            <a:avLst/>
          </a:prstGeom>
        </p:spPr>
        <p:txBody>
          <a:bodyPr>
            <a:spAutoFit/>
          </a:bodyPr>
          <a:lstStyle>
            <a:lvl1pPr>
              <a:defRPr sz="900">
                <a:solidFill>
                  <a:srgbClr val="FFFFFF"/>
                </a:solidFill>
                <a:latin typeface="Arial"/>
                <a:cs typeface="Arial"/>
              </a:defRPr>
            </a:lvl1pPr>
          </a:lstStyle>
          <a:p>
            <a:fld id="{ABE899DB-3D07-644F-8226-F45D5B375098}" type="datetime1">
              <a:rPr lang="en-GB" smtClean="0"/>
              <a:t>28/05/2026</a:t>
            </a:fld>
            <a:endParaRPr lang="en-US"/>
          </a:p>
        </p:txBody>
      </p:sp>
      <p:sp>
        <p:nvSpPr>
          <p:cNvPr id="11" name="Footer Placeholder 4"/>
          <p:cNvSpPr>
            <a:spLocks noGrp="1"/>
          </p:cNvSpPr>
          <p:nvPr>
            <p:ph type="ftr" sz="quarter" idx="11"/>
          </p:nvPr>
        </p:nvSpPr>
        <p:spPr>
          <a:xfrm>
            <a:off x="3124200" y="4816573"/>
            <a:ext cx="2895600" cy="230832"/>
          </a:xfrm>
          <a:prstGeom prst="rect">
            <a:avLst/>
          </a:prstGeom>
        </p:spPr>
        <p:txBody>
          <a:bodyPr>
            <a:spAutoFit/>
          </a:bodyPr>
          <a:lstStyle>
            <a:lvl1pPr>
              <a:defRPr sz="900">
                <a:solidFill>
                  <a:srgbClr val="FFFFFF"/>
                </a:solidFill>
                <a:latin typeface="Arial"/>
                <a:cs typeface="Arial"/>
              </a:defRPr>
            </a:lvl1pPr>
          </a:lstStyle>
          <a:p>
            <a:r>
              <a:rPr lang="en-US"/>
              <a:t>Institution of Civil Engineers</a:t>
            </a:r>
          </a:p>
        </p:txBody>
      </p:sp>
      <p:sp>
        <p:nvSpPr>
          <p:cNvPr id="12" name="Slide Number Placeholder 5"/>
          <p:cNvSpPr>
            <a:spLocks noGrp="1"/>
          </p:cNvSpPr>
          <p:nvPr>
            <p:ph type="sldNum" sz="quarter" idx="12"/>
          </p:nvPr>
        </p:nvSpPr>
        <p:spPr>
          <a:xfrm>
            <a:off x="6553200" y="4816573"/>
            <a:ext cx="2133600" cy="230832"/>
          </a:xfrm>
        </p:spPr>
        <p:txBody>
          <a:bodyPr>
            <a:spAutoFit/>
          </a:bodyPr>
          <a:lstStyle>
            <a:lvl1pPr>
              <a:defRPr sz="900">
                <a:solidFill>
                  <a:srgbClr val="FFFFFF"/>
                </a:solidFill>
                <a:latin typeface="Arial"/>
                <a:cs typeface="Arial"/>
              </a:defRPr>
            </a:lvl1pPr>
          </a:lstStyle>
          <a:p>
            <a:fld id="{34AFA7FE-CD8C-F049-A609-816E200170F9}" type="slidenum">
              <a:rPr lang="en-US" smtClean="0"/>
              <a:pPr/>
              <a:t>‹#›</a:t>
            </a:fld>
            <a:endParaRPr lang="en-US"/>
          </a:p>
        </p:txBody>
      </p:sp>
      <p:pic>
        <p:nvPicPr>
          <p:cNvPr id="19" name="Picture 18" descr="ice_master_full_300dpi_rgb.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33267" y="0"/>
            <a:ext cx="1016795" cy="1045464"/>
          </a:xfrm>
          <a:prstGeom prst="rect">
            <a:avLst/>
          </a:prstGeom>
        </p:spPr>
      </p:pic>
      <p:sp>
        <p:nvSpPr>
          <p:cNvPr id="13" name="Title 1"/>
          <p:cNvSpPr>
            <a:spLocks noGrp="1"/>
          </p:cNvSpPr>
          <p:nvPr>
            <p:ph type="ctrTitle"/>
          </p:nvPr>
        </p:nvSpPr>
        <p:spPr>
          <a:xfrm>
            <a:off x="457200" y="3343321"/>
            <a:ext cx="8001000" cy="775797"/>
          </a:xfrm>
        </p:spPr>
        <p:txBody>
          <a:bodyPr>
            <a:normAutofit/>
          </a:bodyPr>
          <a:lstStyle>
            <a:lvl1pPr algn="l">
              <a:defRPr sz="3600">
                <a:solidFill>
                  <a:schemeClr val="bg1"/>
                </a:solidFill>
                <a:latin typeface="Arial"/>
                <a:cs typeface="Arial"/>
              </a:defRPr>
            </a:lvl1pPr>
          </a:lstStyle>
          <a:p>
            <a:r>
              <a:rPr lang="en-US"/>
              <a:t>Click to edit Master title style</a:t>
            </a:r>
          </a:p>
        </p:txBody>
      </p:sp>
      <p:sp>
        <p:nvSpPr>
          <p:cNvPr id="14" name="Subtitle 2"/>
          <p:cNvSpPr>
            <a:spLocks noGrp="1"/>
          </p:cNvSpPr>
          <p:nvPr>
            <p:ph type="subTitle" idx="1"/>
          </p:nvPr>
        </p:nvSpPr>
        <p:spPr>
          <a:xfrm>
            <a:off x="457200" y="4148161"/>
            <a:ext cx="7315200" cy="558800"/>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1304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816573"/>
            <a:ext cx="2133600" cy="230832"/>
          </a:xfrm>
          <a:prstGeom prst="rect">
            <a:avLst/>
          </a:prstGeom>
        </p:spPr>
        <p:txBody>
          <a:bodyPr/>
          <a:lstStyle/>
          <a:p>
            <a:fld id="{6C4FF852-92E5-0849-8B23-ACB44202E05D}" type="datetime1">
              <a:rPr lang="en-GB" smtClean="0"/>
              <a:t>28/05/2026</a:t>
            </a:fld>
            <a:endParaRPr lang="en-US"/>
          </a:p>
        </p:txBody>
      </p:sp>
      <p:sp>
        <p:nvSpPr>
          <p:cNvPr id="4" name="Footer Placeholder 3"/>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5" name="Slide Number Placeholder 4"/>
          <p:cNvSpPr>
            <a:spLocks noGrp="1"/>
          </p:cNvSpPr>
          <p:nvPr>
            <p:ph type="sldNum" sz="quarter" idx="12"/>
          </p:nvPr>
        </p:nvSpPr>
        <p:spPr/>
        <p:txBody>
          <a:bodyPr/>
          <a:lstStyle/>
          <a:p>
            <a:fld id="{34AFA7FE-CD8C-F049-A609-816E200170F9}" type="slidenum">
              <a:rPr lang="en-US" smtClean="0"/>
              <a:pPr/>
              <a:t>‹#›</a:t>
            </a:fld>
            <a:endParaRPr lang="en-US"/>
          </a:p>
        </p:txBody>
      </p:sp>
    </p:spTree>
    <p:extLst>
      <p:ext uri="{BB962C8B-B14F-4D97-AF65-F5344CB8AC3E}">
        <p14:creationId xmlns:p14="http://schemas.microsoft.com/office/powerpoint/2010/main" val="118426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816573"/>
            <a:ext cx="2133600" cy="230832"/>
          </a:xfrm>
          <a:prstGeom prst="rect">
            <a:avLst/>
          </a:prstGeom>
        </p:spPr>
        <p:txBody>
          <a:bodyPr/>
          <a:lstStyle/>
          <a:p>
            <a:fld id="{DECD6250-0696-5945-A51E-8513534A9B3A}" type="datetime1">
              <a:rPr lang="en-GB" smtClean="0"/>
              <a:t>28/05/2026</a:t>
            </a:fld>
            <a:endParaRPr lang="en-US"/>
          </a:p>
        </p:txBody>
      </p:sp>
      <p:sp>
        <p:nvSpPr>
          <p:cNvPr id="5" name="Footer Placeholder 4"/>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144251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816573"/>
            <a:ext cx="2133600" cy="230832"/>
          </a:xfrm>
          <a:prstGeom prst="rect">
            <a:avLst/>
          </a:prstGeom>
        </p:spPr>
        <p:txBody>
          <a:bodyPr/>
          <a:lstStyle/>
          <a:p>
            <a:fld id="{596C8942-A2F1-F448-9CEA-6782AF35BF39}" type="datetime1">
              <a:rPr lang="en-GB" smtClean="0"/>
              <a:t>28/05/2026</a:t>
            </a:fld>
            <a:endParaRPr lang="en-US"/>
          </a:p>
        </p:txBody>
      </p:sp>
      <p:sp>
        <p:nvSpPr>
          <p:cNvPr id="6" name="Footer Placeholder 5"/>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01316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444889"/>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444889"/>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816573"/>
            <a:ext cx="2133600" cy="230832"/>
          </a:xfrm>
          <a:prstGeom prst="rect">
            <a:avLst/>
          </a:prstGeom>
        </p:spPr>
        <p:txBody>
          <a:bodyPr/>
          <a:lstStyle/>
          <a:p>
            <a:fld id="{1C8BCB41-1C77-5B4E-A02D-13494E777835}" type="datetime1">
              <a:rPr lang="en-GB" smtClean="0"/>
              <a:t>28/05/2026</a:t>
            </a:fld>
            <a:endParaRPr lang="en-US"/>
          </a:p>
        </p:txBody>
      </p:sp>
      <p:sp>
        <p:nvSpPr>
          <p:cNvPr id="8" name="Footer Placeholder 7"/>
          <p:cNvSpPr>
            <a:spLocks noGrp="1"/>
          </p:cNvSpPr>
          <p:nvPr>
            <p:ph type="ftr" sz="quarter" idx="11"/>
          </p:nvPr>
        </p:nvSpPr>
        <p:spPr>
          <a:xfrm>
            <a:off x="3124200" y="4816573"/>
            <a:ext cx="2895600" cy="230832"/>
          </a:xfrm>
          <a:prstGeom prst="rect">
            <a:avLst/>
          </a:prstGeom>
        </p:spPr>
        <p:txBody>
          <a:bodyPr/>
          <a:lstStyle/>
          <a:p>
            <a:r>
              <a:rPr lang="en-US"/>
              <a:t>Institution of Civil Engineers</a:t>
            </a:r>
          </a:p>
        </p:txBody>
      </p:sp>
      <p:sp>
        <p:nvSpPr>
          <p:cNvPr id="9" name="Slide Number Placeholder 8"/>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401132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391400" cy="80899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816573"/>
            <a:ext cx="2133600" cy="230832"/>
          </a:xfrm>
          <a:prstGeom prst="rect">
            <a:avLst/>
          </a:prstGeom>
        </p:spPr>
        <p:txBody>
          <a:bodyPr vert="horz" lIns="91440" tIns="45720" rIns="91440" bIns="45720" rtlCol="0" anchor="ctr">
            <a:spAutoFit/>
          </a:bodyPr>
          <a:lstStyle>
            <a:lvl1pPr algn="r">
              <a:defRPr sz="900">
                <a:solidFill>
                  <a:schemeClr val="bg1">
                    <a:lumMod val="50000"/>
                  </a:schemeClr>
                </a:solidFill>
                <a:latin typeface="Arial"/>
                <a:cs typeface="Arial"/>
              </a:defRPr>
            </a:lvl1pPr>
          </a:lstStyle>
          <a:p>
            <a:fld id="{34AFA7FE-CD8C-F049-A609-816E200170F9}" type="slidenum">
              <a:rPr lang="en-US" smtClean="0"/>
              <a:pPr/>
              <a:t>‹#›</a:t>
            </a:fld>
            <a:endParaRPr lang="en-US"/>
          </a:p>
        </p:txBody>
      </p:sp>
      <p:pic>
        <p:nvPicPr>
          <p:cNvPr id="10" name="Picture 9" descr="fph_vertical_blue_rgb.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034867" y="205979"/>
            <a:ext cx="651933" cy="808993"/>
          </a:xfrm>
          <a:prstGeom prst="rect">
            <a:avLst/>
          </a:prstGeom>
        </p:spPr>
      </p:pic>
      <p:pic>
        <p:nvPicPr>
          <p:cNvPr id="11" name="Picture 10" descr="ice_master_full_300dpi_rgb.jp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933267" y="0"/>
            <a:ext cx="1016795" cy="1045464"/>
          </a:xfrm>
          <a:prstGeom prst="rect">
            <a:avLst/>
          </a:prstGeom>
        </p:spPr>
      </p:pic>
      <p:pic>
        <p:nvPicPr>
          <p:cNvPr id="8" name="Picture 7" descr="ice_ppt_header.jpg">
            <a:extLst>
              <a:ext uri="{FF2B5EF4-FFF2-40B4-BE49-F238E27FC236}">
                <a16:creationId xmlns:a16="http://schemas.microsoft.com/office/drawing/2014/main" id="{7D1ED76F-C18B-4B6A-9843-DD61B28ADEE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7793736" cy="1045464"/>
          </a:xfrm>
          <a:prstGeom prst="rect">
            <a:avLst/>
          </a:prstGeom>
        </p:spPr>
      </p:pic>
    </p:spTree>
    <p:extLst>
      <p:ext uri="{BB962C8B-B14F-4D97-AF65-F5344CB8AC3E}">
        <p14:creationId xmlns:p14="http://schemas.microsoft.com/office/powerpoint/2010/main" val="121816111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2" r:id="rId3"/>
    <p:sldLayoutId id="2147483661" r:id="rId4"/>
    <p:sldLayoutId id="2147483651" r:id="rId5"/>
    <p:sldLayoutId id="2147483663" r:id="rId6"/>
    <p:sldLayoutId id="2147483650" r:id="rId7"/>
    <p:sldLayoutId id="2147483652" r:id="rId8"/>
    <p:sldLayoutId id="2147483653" r:id="rId9"/>
    <p:sldLayoutId id="2147483654" r:id="rId10"/>
    <p:sldLayoutId id="2147483655" r:id="rId11"/>
    <p:sldLayoutId id="2147483657" r:id="rId12"/>
    <p:sldLayoutId id="2147483658" r:id="rId13"/>
    <p:sldLayoutId id="2147483659" r:id="rId14"/>
  </p:sldLayoutIdLst>
  <p:hf hdr="0"/>
  <p:txStyles>
    <p:titleStyle>
      <a:lvl1pPr algn="l" defTabSz="457200" rtl="0" eaLnBrk="1" latinLnBrk="0" hangingPunct="1">
        <a:spcBef>
          <a:spcPct val="0"/>
        </a:spcBef>
        <a:buNone/>
        <a:defRPr sz="28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6_71628C63.xm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youtube.com/watch?v=W37zfuqSj58" TargetMode="Externa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82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BFC0-9B65-714E-FA29-62091338D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6BBE2-AD8E-14FA-ED1D-D6775BAADD5F}"/>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Pollution Control game – debrief</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4CA0B59A-31FF-7A02-A651-90AB68B7CA80}"/>
              </a:ext>
            </a:extLst>
          </p:cNvPr>
          <p:cNvSpPr>
            <a:spLocks noGrp="1"/>
          </p:cNvSpPr>
          <p:nvPr>
            <p:ph type="sldNum" sz="quarter" idx="12"/>
          </p:nvPr>
        </p:nvSpPr>
        <p:spPr/>
        <p:txBody>
          <a:bodyPr/>
          <a:lstStyle/>
          <a:p>
            <a:fld id="{34AFA7FE-CD8C-F049-A609-816E200170F9}" type="slidenum">
              <a:rPr lang="en-US" smtClean="0"/>
              <a:t>10</a:t>
            </a:fld>
            <a:endParaRPr lang="en-US"/>
          </a:p>
        </p:txBody>
      </p:sp>
      <p:sp>
        <p:nvSpPr>
          <p:cNvPr id="9" name="Rectangle 8">
            <a:extLst>
              <a:ext uri="{FF2B5EF4-FFF2-40B4-BE49-F238E27FC236}">
                <a16:creationId xmlns:a16="http://schemas.microsoft.com/office/drawing/2014/main" id="{543C5B43-C613-35B1-7538-CBE702EC1305}"/>
              </a:ext>
            </a:extLst>
          </p:cNvPr>
          <p:cNvSpPr/>
          <p:nvPr/>
        </p:nvSpPr>
        <p:spPr>
          <a:xfrm>
            <a:off x="553975" y="1339315"/>
            <a:ext cx="7451181" cy="4278094"/>
          </a:xfrm>
          <a:prstGeom prst="rect">
            <a:avLst/>
          </a:prstGeom>
          <a:solidFill>
            <a:schemeClr val="bg1">
              <a:alpha val="50000"/>
            </a:schemeClr>
          </a:solidFill>
        </p:spPr>
        <p:txBody>
          <a:bodyPr wrap="square">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At the end of the game…</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rPr>
              <a:t>We hope you enjoyed our challenge!</a:t>
            </a:r>
          </a:p>
          <a:p>
            <a:r>
              <a:rPr lang="en-GB" dirty="0">
                <a:latin typeface="Noto Sans" panose="020B0502040504020204" pitchFamily="34" charset="0"/>
                <a:ea typeface="Noto Sans" panose="020B0502040504020204" pitchFamily="34" charset="0"/>
                <a:cs typeface="Noto Sans" panose="020B0502040504020204" pitchFamily="34" charset="0"/>
              </a:rPr>
              <a:t>Perhaps it’s raised a few questions, like…</a:t>
            </a:r>
          </a:p>
          <a:p>
            <a:endParaRPr lang="en-GB" dirty="0">
              <a:latin typeface="Noto Sans" panose="020B0502040504020204" pitchFamily="34" charset="0"/>
              <a:ea typeface="Noto Sans" panose="020B0502040504020204" pitchFamily="34" charset="0"/>
              <a:cs typeface="Noto Sans" panose="020B0502040504020204" pitchFamily="34" charset="0"/>
            </a:endParaRPr>
          </a:p>
          <a:p>
            <a:pPr>
              <a:spcBef>
                <a:spcPts val="1200"/>
              </a:spcBef>
            </a:pPr>
            <a:r>
              <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rPr>
              <a:t>	Did you have enough money to do everything you wanted?</a:t>
            </a:r>
          </a:p>
          <a:p>
            <a:pPr>
              <a:spcBef>
                <a:spcPts val="1200"/>
              </a:spcBef>
            </a:pPr>
            <a:r>
              <a:rPr lang="en-GB" b="1" dirty="0">
                <a:solidFill>
                  <a:srgbClr val="4A773C"/>
                </a:solidFill>
                <a:latin typeface="Noto Sans" panose="020B0502040504020204" pitchFamily="34" charset="0"/>
                <a:ea typeface="Noto Sans" panose="020B0502040504020204" pitchFamily="34" charset="0"/>
                <a:cs typeface="Noto Sans" panose="020B0502040504020204" pitchFamily="34" charset="0"/>
              </a:rPr>
              <a:t>Which promises did you break… and did you figure out why?</a:t>
            </a:r>
          </a:p>
          <a:p>
            <a:pPr>
              <a:spcBef>
                <a:spcPts val="1200"/>
              </a:spcBef>
            </a:pPr>
            <a:r>
              <a:rPr lang="en-GB" dirty="0">
                <a:latin typeface="Noto Sans" panose="020B0502040504020204" pitchFamily="34" charset="0"/>
                <a:ea typeface="Noto Sans" panose="020B0502040504020204" pitchFamily="34" charset="0"/>
                <a:cs typeface="Noto Sans" panose="020B0502040504020204" pitchFamily="34" charset="0"/>
              </a:rPr>
              <a:t>	</a:t>
            </a:r>
            <a:r>
              <a:rPr lang="en-GB" b="1" dirty="0">
                <a:solidFill>
                  <a:srgbClr val="D22630"/>
                </a:solidFill>
                <a:latin typeface="Noto Sans" panose="020B0502040504020204" pitchFamily="34" charset="0"/>
                <a:ea typeface="Noto Sans" panose="020B0502040504020204" pitchFamily="34" charset="0"/>
                <a:cs typeface="Noto Sans" panose="020B0502040504020204" pitchFamily="34" charset="0"/>
              </a:rPr>
              <a:t>What decisions would you have made in retrospect?</a:t>
            </a:r>
          </a:p>
          <a:p>
            <a:pPr>
              <a:spcBef>
                <a:spcPts val="1200"/>
              </a:spcBef>
            </a:pPr>
            <a:r>
              <a:rPr lang="en-GB" b="1" dirty="0">
                <a:solidFill>
                  <a:srgbClr val="007CBD"/>
                </a:solidFill>
                <a:latin typeface="Noto Sans" panose="020B0502040504020204" pitchFamily="34" charset="0"/>
                <a:ea typeface="Noto Sans" panose="020B0502040504020204" pitchFamily="34" charset="0"/>
                <a:cs typeface="Noto Sans" panose="020B0502040504020204" pitchFamily="34" charset="0"/>
              </a:rPr>
              <a:t>What do you think you would enjoy about being a civil engineer?</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endParaRPr lang="en-GB" sz="1400" dirty="0"/>
          </a:p>
        </p:txBody>
      </p:sp>
      <p:pic>
        <p:nvPicPr>
          <p:cNvPr id="3" name="Picture 2" descr="A person with a white beard&#10;&#10;Description automatically generated">
            <a:extLst>
              <a:ext uri="{FF2B5EF4-FFF2-40B4-BE49-F238E27FC236}">
                <a16:creationId xmlns:a16="http://schemas.microsoft.com/office/drawing/2014/main" id="{66A2F003-1836-85F3-C3E1-5CAB60991B07}"/>
              </a:ext>
            </a:extLst>
          </p:cNvPr>
          <p:cNvPicPr>
            <a:picLocks noChangeAspect="1"/>
          </p:cNvPicPr>
          <p:nvPr/>
        </p:nvPicPr>
        <p:blipFill>
          <a:blip r:embed="rId3"/>
          <a:stretch>
            <a:fillRect/>
          </a:stretch>
        </p:blipFill>
        <p:spPr>
          <a:xfrm>
            <a:off x="7415236" y="3709554"/>
            <a:ext cx="1659900" cy="1433946"/>
          </a:xfrm>
          <a:prstGeom prst="rect">
            <a:avLst/>
          </a:prstGeom>
        </p:spPr>
      </p:pic>
    </p:spTree>
    <p:extLst>
      <p:ext uri="{BB962C8B-B14F-4D97-AF65-F5344CB8AC3E}">
        <p14:creationId xmlns:p14="http://schemas.microsoft.com/office/powerpoint/2010/main" val="21879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BFC0-9B65-714E-FA29-62091338D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6BBE2-AD8E-14FA-ED1D-D6775BAADD5F}"/>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The ICE CityZen Award</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4CA0B59A-31FF-7A02-A651-90AB68B7CA80}"/>
              </a:ext>
            </a:extLst>
          </p:cNvPr>
          <p:cNvSpPr>
            <a:spLocks noGrp="1"/>
          </p:cNvSpPr>
          <p:nvPr>
            <p:ph type="sldNum" sz="quarter" idx="12"/>
          </p:nvPr>
        </p:nvSpPr>
        <p:spPr/>
        <p:txBody>
          <a:bodyPr/>
          <a:lstStyle/>
          <a:p>
            <a:fld id="{34AFA7FE-CD8C-F049-A609-816E200170F9}" type="slidenum">
              <a:rPr lang="en-US" smtClean="0"/>
              <a:t>11</a:t>
            </a:fld>
            <a:endParaRPr lang="en-US"/>
          </a:p>
        </p:txBody>
      </p:sp>
      <p:sp>
        <p:nvSpPr>
          <p:cNvPr id="9" name="Rectangle 8">
            <a:extLst>
              <a:ext uri="{FF2B5EF4-FFF2-40B4-BE49-F238E27FC236}">
                <a16:creationId xmlns:a16="http://schemas.microsoft.com/office/drawing/2014/main" id="{543C5B43-C613-35B1-7538-CBE702EC1305}"/>
              </a:ext>
            </a:extLst>
          </p:cNvPr>
          <p:cNvSpPr/>
          <p:nvPr/>
        </p:nvSpPr>
        <p:spPr>
          <a:xfrm>
            <a:off x="553975" y="1339315"/>
            <a:ext cx="7685564" cy="2677656"/>
          </a:xfrm>
          <a:prstGeom prst="rect">
            <a:avLst/>
          </a:prstGeom>
          <a:solidFill>
            <a:schemeClr val="bg1">
              <a:alpha val="50000"/>
            </a:schemeClr>
          </a:solidFill>
        </p:spPr>
        <p:txBody>
          <a:bodyPr wrap="square">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Want to flex your gaming muscles in the future with us?</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sz="1600" dirty="0">
                <a:latin typeface="Noto Sans" panose="020B0502040504020204" pitchFamily="34" charset="0"/>
                <a:ea typeface="Noto Sans" panose="020B0502040504020204" pitchFamily="34" charset="0"/>
                <a:cs typeface="Noto Sans" panose="020B0502040504020204" pitchFamily="34" charset="0"/>
              </a:rPr>
              <a:t>ICE has a competition for full-time students studying at ages 16-18 which you could do!</a:t>
            </a:r>
          </a:p>
          <a:p>
            <a:endParaRPr lang="en-GB" sz="1600" dirty="0">
              <a:latin typeface="Noto Sans" panose="020B0502040504020204" pitchFamily="34" charset="0"/>
              <a:ea typeface="Noto Sans" panose="020B0502040504020204" pitchFamily="34" charset="0"/>
              <a:cs typeface="Noto Sans" panose="020B0502040504020204" pitchFamily="34" charset="0"/>
            </a:endParaRPr>
          </a:p>
          <a:p>
            <a:r>
              <a:rPr lang="en-GB" sz="1600" dirty="0">
                <a:latin typeface="Noto Sans" panose="020B0502040504020204" pitchFamily="34" charset="0"/>
                <a:ea typeface="Noto Sans" panose="020B0502040504020204" pitchFamily="34" charset="0"/>
                <a:cs typeface="Noto Sans" panose="020B0502040504020204" pitchFamily="34" charset="0"/>
              </a:rPr>
              <a:t>It has great prizes – including a top award of £2,000 shared between students and school/college and a VIP visit to ICE’s London headquarters.</a:t>
            </a: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b="1" dirty="0">
                <a:latin typeface="Noto Sans" panose="020B0502040504020204" pitchFamily="34" charset="0"/>
                <a:ea typeface="Noto Sans" panose="020B0502040504020204" pitchFamily="34" charset="0"/>
                <a:cs typeface="Noto Sans" panose="020B0502040504020204" pitchFamily="34" charset="0"/>
              </a:rPr>
              <a:t>Find out more at </a:t>
            </a:r>
            <a:r>
              <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rPr>
              <a:t>ice.org.uk/CityZen</a:t>
            </a:r>
          </a:p>
          <a:p>
            <a:endParaRPr lang="en-GB" sz="1400" dirty="0"/>
          </a:p>
        </p:txBody>
      </p:sp>
      <p:pic>
        <p:nvPicPr>
          <p:cNvPr id="3" name="Picture 2" descr="A bridge with a pencil and a pencil&#10;&#10;Description automatically generated">
            <a:extLst>
              <a:ext uri="{FF2B5EF4-FFF2-40B4-BE49-F238E27FC236}">
                <a16:creationId xmlns:a16="http://schemas.microsoft.com/office/drawing/2014/main" id="{E68A8548-3F14-7E27-2A40-37D029CFE039}"/>
              </a:ext>
            </a:extLst>
          </p:cNvPr>
          <p:cNvPicPr>
            <a:picLocks noChangeAspect="1"/>
          </p:cNvPicPr>
          <p:nvPr/>
        </p:nvPicPr>
        <p:blipFill>
          <a:blip r:embed="rId3"/>
          <a:stretch>
            <a:fillRect/>
          </a:stretch>
        </p:blipFill>
        <p:spPr>
          <a:xfrm>
            <a:off x="2110863" y="4013405"/>
            <a:ext cx="4572000" cy="914400"/>
          </a:xfrm>
          <a:prstGeom prst="rect">
            <a:avLst/>
          </a:prstGeom>
        </p:spPr>
      </p:pic>
    </p:spTree>
    <p:extLst>
      <p:ext uri="{BB962C8B-B14F-4D97-AF65-F5344CB8AC3E}">
        <p14:creationId xmlns:p14="http://schemas.microsoft.com/office/powerpoint/2010/main" val="120083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05263"/>
            <a:ext cx="8001000" cy="2113855"/>
          </a:xfrm>
        </p:spPr>
        <p:txBody>
          <a:bodyPr>
            <a:normAutofit/>
          </a:bodyPr>
          <a:lstStyle/>
          <a:p>
            <a:r>
              <a:rPr lang="en-US" sz="2400" b="1" dirty="0">
                <a:latin typeface="Noto Sans" panose="020B0502040504020204" pitchFamily="34" charset="0"/>
                <a:ea typeface="Noto Sans" panose="020B0502040504020204" pitchFamily="34" charset="0"/>
                <a:cs typeface="Noto Sans" panose="020B0502040504020204" pitchFamily="34" charset="0"/>
              </a:rPr>
              <a:t>Have we built your interest in civil engineering?</a:t>
            </a:r>
            <a:br>
              <a:rPr lang="en-US" sz="2400" b="1" dirty="0">
                <a:latin typeface="Noto Sans" panose="020B0502040504020204" pitchFamily="34" charset="0"/>
                <a:ea typeface="Noto Sans" panose="020B0502040504020204" pitchFamily="34" charset="0"/>
                <a:cs typeface="Noto Sans" panose="020B0502040504020204" pitchFamily="34" charset="0"/>
              </a:rPr>
            </a:br>
            <a:br>
              <a:rPr lang="en-US" sz="2400" b="1" dirty="0">
                <a:latin typeface="Noto Sans" panose="020B0502040504020204" pitchFamily="34" charset="0"/>
                <a:ea typeface="Noto Sans" panose="020B0502040504020204" pitchFamily="34" charset="0"/>
                <a:cs typeface="Noto Sans" panose="020B0502040504020204" pitchFamily="34" charset="0"/>
              </a:rPr>
            </a:br>
            <a:r>
              <a:rPr lang="en-US" sz="2000" b="1" dirty="0">
                <a:latin typeface="Noto Sans" panose="020B0502040504020204" pitchFamily="34" charset="0"/>
                <a:ea typeface="Noto Sans" panose="020B0502040504020204" pitchFamily="34" charset="0"/>
                <a:cs typeface="Noto Sans" panose="020B0502040504020204" pitchFamily="34" charset="0"/>
              </a:rPr>
              <a:t>Stay tuned for a quick low-down on the career’s top facts…</a:t>
            </a:r>
          </a:p>
        </p:txBody>
      </p:sp>
    </p:spTree>
    <p:extLst>
      <p:ext uri="{BB962C8B-B14F-4D97-AF65-F5344CB8AC3E}">
        <p14:creationId xmlns:p14="http://schemas.microsoft.com/office/powerpoint/2010/main" val="292980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3B26A-B36C-F5E6-3E5D-F04FEE547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F19766-AE62-3694-615B-E55FA1CFC4FA}"/>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Could you be a civil engineer?</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D5E6FB8B-1A29-BBE0-BFA5-F27E98D3C54F}"/>
              </a:ext>
            </a:extLst>
          </p:cNvPr>
          <p:cNvSpPr>
            <a:spLocks noGrp="1"/>
          </p:cNvSpPr>
          <p:nvPr>
            <p:ph type="sldNum" sz="quarter" idx="12"/>
          </p:nvPr>
        </p:nvSpPr>
        <p:spPr/>
        <p:txBody>
          <a:bodyPr/>
          <a:lstStyle/>
          <a:p>
            <a:fld id="{34AFA7FE-CD8C-F049-A609-816E200170F9}" type="slidenum">
              <a:rPr lang="en-US" smtClean="0"/>
              <a:t>13</a:t>
            </a:fld>
            <a:endParaRPr lang="en-US"/>
          </a:p>
        </p:txBody>
      </p:sp>
      <p:sp>
        <p:nvSpPr>
          <p:cNvPr id="8" name="Date Placeholder 7">
            <a:extLst>
              <a:ext uri="{FF2B5EF4-FFF2-40B4-BE49-F238E27FC236}">
                <a16:creationId xmlns:a16="http://schemas.microsoft.com/office/drawing/2014/main" id="{CF7A47CD-AB26-F4BA-E24B-356E563CF654}"/>
              </a:ext>
            </a:extLst>
          </p:cNvPr>
          <p:cNvSpPr>
            <a:spLocks noGrp="1"/>
          </p:cNvSpPr>
          <p:nvPr>
            <p:ph type="dt" sz="half" idx="10"/>
          </p:nvPr>
        </p:nvSpPr>
        <p:spPr/>
        <p:txBody>
          <a:bodyPr/>
          <a:lstStyle/>
          <a:p>
            <a:fld id="{958A6946-EEC4-C54C-AC5D-DE18683FCEE2}" type="datetime1">
              <a:rPr lang="en-GB" smtClean="0"/>
              <a:t>28/05/2026</a:t>
            </a:fld>
            <a:endParaRPr lang="en-US"/>
          </a:p>
        </p:txBody>
      </p:sp>
      <p:sp>
        <p:nvSpPr>
          <p:cNvPr id="5" name="Footer Placeholder 4">
            <a:extLst>
              <a:ext uri="{FF2B5EF4-FFF2-40B4-BE49-F238E27FC236}">
                <a16:creationId xmlns:a16="http://schemas.microsoft.com/office/drawing/2014/main" id="{55105853-9D1E-3A71-21C6-C35ECF373D75}"/>
              </a:ext>
            </a:extLst>
          </p:cNvPr>
          <p:cNvSpPr>
            <a:spLocks noGrp="1"/>
          </p:cNvSpPr>
          <p:nvPr>
            <p:ph type="ftr" sz="quarter" idx="11"/>
          </p:nvPr>
        </p:nvSpPr>
        <p:spPr/>
        <p:txBody>
          <a:bodyPr/>
          <a:lstStyle/>
          <a:p>
            <a:r>
              <a:rPr lang="en-US"/>
              <a:t>Institution of Civil Engineers</a:t>
            </a:r>
          </a:p>
        </p:txBody>
      </p:sp>
      <p:pic>
        <p:nvPicPr>
          <p:cNvPr id="6" name="Picture 5">
            <a:extLst>
              <a:ext uri="{FF2B5EF4-FFF2-40B4-BE49-F238E27FC236}">
                <a16:creationId xmlns:a16="http://schemas.microsoft.com/office/drawing/2014/main" id="{C9A3FDDE-3B96-9D4F-6CAB-D4A7D8CB39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2257"/>
          <a:stretch/>
        </p:blipFill>
        <p:spPr>
          <a:xfrm>
            <a:off x="1" y="1014972"/>
            <a:ext cx="9143999" cy="4128528"/>
          </a:xfrm>
          <a:prstGeom prst="rect">
            <a:avLst/>
          </a:prstGeom>
        </p:spPr>
      </p:pic>
      <p:sp>
        <p:nvSpPr>
          <p:cNvPr id="9" name="Rectangle 8">
            <a:extLst>
              <a:ext uri="{FF2B5EF4-FFF2-40B4-BE49-F238E27FC236}">
                <a16:creationId xmlns:a16="http://schemas.microsoft.com/office/drawing/2014/main" id="{D7DDB496-F776-28A5-3F20-E7D35A88AB40}"/>
              </a:ext>
            </a:extLst>
          </p:cNvPr>
          <p:cNvSpPr/>
          <p:nvPr/>
        </p:nvSpPr>
        <p:spPr>
          <a:xfrm>
            <a:off x="5476461" y="1408889"/>
            <a:ext cx="3442951" cy="3785652"/>
          </a:xfrm>
          <a:prstGeom prst="rect">
            <a:avLst/>
          </a:prstGeom>
          <a:solidFill>
            <a:schemeClr val="bg1">
              <a:alpha val="50000"/>
            </a:schemeClr>
          </a:solidFill>
        </p:spPr>
        <p:txBody>
          <a:bodyPr wrap="square">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If you like </a:t>
            </a:r>
            <a:r>
              <a:rPr lang="en-GB" sz="24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designing</a:t>
            </a:r>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 or </a:t>
            </a:r>
            <a:r>
              <a:rPr lang="en-GB" sz="24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building</a:t>
            </a:r>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 </a:t>
            </a:r>
            <a:r>
              <a:rPr lang="en-GB" sz="24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solving</a:t>
            </a:r>
            <a:r>
              <a:rPr lang="en-GB" sz="20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 </a:t>
            </a:r>
            <a:r>
              <a:rPr lang="en-GB" sz="24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problems</a:t>
            </a:r>
            <a:r>
              <a:rPr lang="en-GB" sz="20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 </a:t>
            </a:r>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or </a:t>
            </a:r>
            <a:r>
              <a:rPr lang="en-GB" sz="24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improving</a:t>
            </a:r>
            <a:r>
              <a:rPr lang="en-GB" sz="20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 </a:t>
            </a:r>
            <a:r>
              <a:rPr lang="en-GB" sz="24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lives</a:t>
            </a:r>
            <a:r>
              <a:rPr lang="en-GB" sz="20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 </a:t>
            </a:r>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then you’d enjoy a career in civil engineering.</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rPr>
              <a:t>Choosing the right subjects at school or college is important – maths is usually required and physics often too.</a:t>
            </a:r>
          </a:p>
          <a:p>
            <a:endParaRPr lang="en-GB" sz="1400" dirty="0"/>
          </a:p>
        </p:txBody>
      </p:sp>
    </p:spTree>
    <p:extLst>
      <p:ext uri="{BB962C8B-B14F-4D97-AF65-F5344CB8AC3E}">
        <p14:creationId xmlns:p14="http://schemas.microsoft.com/office/powerpoint/2010/main" val="404251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Top career facts</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p:cNvSpPr>
            <a:spLocks noGrp="1"/>
          </p:cNvSpPr>
          <p:nvPr>
            <p:ph type="sldNum" sz="quarter" idx="12"/>
          </p:nvPr>
        </p:nvSpPr>
        <p:spPr/>
        <p:txBody>
          <a:bodyPr/>
          <a:lstStyle/>
          <a:p>
            <a:fld id="{34AFA7FE-CD8C-F049-A609-816E200170F9}" type="slidenum">
              <a:rPr lang="en-US" smtClean="0"/>
              <a:t>14</a:t>
            </a:fld>
            <a:endParaRPr lang="en-US"/>
          </a:p>
        </p:txBody>
      </p:sp>
      <p:grpSp>
        <p:nvGrpSpPr>
          <p:cNvPr id="13" name="Group 12">
            <a:extLst>
              <a:ext uri="{FF2B5EF4-FFF2-40B4-BE49-F238E27FC236}">
                <a16:creationId xmlns:a16="http://schemas.microsoft.com/office/drawing/2014/main" id="{B092DD60-C375-49F1-906F-F5AC0F8CBAD6}"/>
              </a:ext>
            </a:extLst>
          </p:cNvPr>
          <p:cNvGrpSpPr/>
          <p:nvPr/>
        </p:nvGrpSpPr>
        <p:grpSpPr>
          <a:xfrm>
            <a:off x="457200" y="1208792"/>
            <a:ext cx="8229600" cy="537516"/>
            <a:chOff x="457200" y="1208792"/>
            <a:chExt cx="8229600" cy="537516"/>
          </a:xfrm>
        </p:grpSpPr>
        <p:sp>
          <p:nvSpPr>
            <p:cNvPr id="10" name="TextBox 9">
              <a:extLst>
                <a:ext uri="{FF2B5EF4-FFF2-40B4-BE49-F238E27FC236}">
                  <a16:creationId xmlns:a16="http://schemas.microsoft.com/office/drawing/2014/main" id="{CB99DAC8-6ECD-492E-99AC-3D96D374CF83}"/>
                </a:ext>
              </a:extLst>
            </p:cNvPr>
            <p:cNvSpPr txBox="1">
              <a:spLocks/>
            </p:cNvSpPr>
            <p:nvPr/>
          </p:nvSpPr>
          <p:spPr>
            <a:xfrm>
              <a:off x="457200" y="1208792"/>
              <a:ext cx="8229600" cy="537516"/>
            </a:xfrm>
            <a:prstGeom prst="rect">
              <a:avLst/>
            </a:prstGeom>
            <a:solidFill>
              <a:schemeClr val="bg1">
                <a:alpha val="70000"/>
              </a:schemeClr>
            </a:solidFill>
          </p:spPr>
          <p:txBody>
            <a:bodyPr wrap="square" rtlCol="0" anchor="t">
              <a:noAutofit/>
            </a:bodyPr>
            <a:lstStyle/>
            <a:p>
              <a:pPr marL="432000">
                <a:spcAft>
                  <a:spcPts val="600"/>
                </a:spcAft>
              </a:pPr>
              <a:r>
                <a:rPr lang="en-GB" sz="1400" dirty="0">
                  <a:latin typeface="Noto Sans" panose="020B0502040504020204" pitchFamily="34" charset="0"/>
                  <a:ea typeface="Noto Sans" panose="020B0502040504020204" pitchFamily="34" charset="0"/>
                  <a:cs typeface="Noto Sans" panose="020B0502040504020204" pitchFamily="34" charset="0"/>
                </a:rPr>
                <a:t>The average (mean) starting salary is £28,000. Experienced civil engineers earn around £60,000 and at the top of the profession over £100,000.</a:t>
              </a:r>
            </a:p>
            <a:p>
              <a:pPr marL="432000">
                <a:spcAft>
                  <a:spcPts val="600"/>
                </a:spcAft>
              </a:pPr>
              <a:endParaRPr lang="en-GB" sz="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D4ABAC53-DB0C-469F-8922-D8AF99017771}"/>
                </a:ext>
              </a:extLst>
            </p:cNvPr>
            <p:cNvPicPr>
              <a:picLocks noChangeAspect="1"/>
            </p:cNvPicPr>
            <p:nvPr/>
          </p:nvPicPr>
          <p:blipFill>
            <a:blip r:embed="rId3"/>
            <a:stretch>
              <a:fillRect/>
            </a:stretch>
          </p:blipFill>
          <p:spPr>
            <a:xfrm>
              <a:off x="571329" y="1233925"/>
              <a:ext cx="405419" cy="393226"/>
            </a:xfrm>
            <a:prstGeom prst="rect">
              <a:avLst/>
            </a:prstGeom>
          </p:spPr>
        </p:pic>
      </p:grpSp>
      <p:grpSp>
        <p:nvGrpSpPr>
          <p:cNvPr id="12" name="Group 11">
            <a:extLst>
              <a:ext uri="{FF2B5EF4-FFF2-40B4-BE49-F238E27FC236}">
                <a16:creationId xmlns:a16="http://schemas.microsoft.com/office/drawing/2014/main" id="{188F574E-7C1F-456A-94B7-D29D3904731E}"/>
              </a:ext>
            </a:extLst>
          </p:cNvPr>
          <p:cNvGrpSpPr/>
          <p:nvPr/>
        </p:nvGrpSpPr>
        <p:grpSpPr>
          <a:xfrm>
            <a:off x="457200" y="1734370"/>
            <a:ext cx="8229600" cy="411516"/>
            <a:chOff x="457200" y="1728002"/>
            <a:chExt cx="8229600" cy="411516"/>
          </a:xfrm>
        </p:grpSpPr>
        <p:sp>
          <p:nvSpPr>
            <p:cNvPr id="9" name="TextBox 8">
              <a:extLst>
                <a:ext uri="{FF2B5EF4-FFF2-40B4-BE49-F238E27FC236}">
                  <a16:creationId xmlns:a16="http://schemas.microsoft.com/office/drawing/2014/main" id="{01536B49-5615-4545-8CB5-D0DEA3C38816}"/>
                </a:ext>
              </a:extLst>
            </p:cNvPr>
            <p:cNvSpPr txBox="1">
              <a:spLocks/>
            </p:cNvSpPr>
            <p:nvPr/>
          </p:nvSpPr>
          <p:spPr>
            <a:xfrm>
              <a:off x="457200" y="1779431"/>
              <a:ext cx="8229600" cy="360087"/>
            </a:xfrm>
            <a:prstGeom prst="rect">
              <a:avLst/>
            </a:prstGeom>
            <a:solidFill>
              <a:schemeClr val="bg1">
                <a:alpha val="70000"/>
              </a:schemeClr>
            </a:solidFill>
          </p:spPr>
          <p:txBody>
            <a:bodyPr wrap="square" rtlCol="0" anchor="t">
              <a:noAutofit/>
            </a:bodyPr>
            <a:lstStyle/>
            <a:p>
              <a:pPr marL="432000">
                <a:spcAft>
                  <a:spcPts val="600"/>
                </a:spcAft>
              </a:pPr>
              <a:r>
                <a:rPr lang="en-GB" sz="1400" dirty="0">
                  <a:latin typeface="Noto Sans" panose="020B0502040504020204" pitchFamily="34" charset="0"/>
                  <a:ea typeface="Noto Sans" panose="020B0502040504020204" pitchFamily="34" charset="0"/>
                  <a:cs typeface="Noto Sans" panose="020B0502040504020204" pitchFamily="34" charset="0"/>
                </a:rPr>
                <a:t>It’s a career which has clear routes through study and qualification.</a:t>
              </a:r>
              <a:endParaRPr lang="en-GB" sz="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2C7911DD-9B29-40D4-8C71-B10139D9E97D}"/>
                </a:ext>
              </a:extLst>
            </p:cNvPr>
            <p:cNvPicPr>
              <a:picLocks noChangeAspect="1"/>
            </p:cNvPicPr>
            <p:nvPr/>
          </p:nvPicPr>
          <p:blipFill>
            <a:blip r:embed="rId4"/>
            <a:stretch>
              <a:fillRect/>
            </a:stretch>
          </p:blipFill>
          <p:spPr>
            <a:xfrm>
              <a:off x="578951" y="1728002"/>
              <a:ext cx="402371" cy="411516"/>
            </a:xfrm>
            <a:prstGeom prst="rect">
              <a:avLst/>
            </a:prstGeom>
          </p:spPr>
        </p:pic>
      </p:grpSp>
      <p:grpSp>
        <p:nvGrpSpPr>
          <p:cNvPr id="19" name="Group 18">
            <a:extLst>
              <a:ext uri="{FF2B5EF4-FFF2-40B4-BE49-F238E27FC236}">
                <a16:creationId xmlns:a16="http://schemas.microsoft.com/office/drawing/2014/main" id="{3AE27131-8D5A-4798-8BB3-ED578EDAE384}"/>
              </a:ext>
            </a:extLst>
          </p:cNvPr>
          <p:cNvGrpSpPr/>
          <p:nvPr/>
        </p:nvGrpSpPr>
        <p:grpSpPr>
          <a:xfrm>
            <a:off x="457200" y="2172235"/>
            <a:ext cx="8454044" cy="424658"/>
            <a:chOff x="457200" y="2172235"/>
            <a:chExt cx="8229600" cy="424658"/>
          </a:xfrm>
        </p:grpSpPr>
        <p:sp>
          <p:nvSpPr>
            <p:cNvPr id="15" name="TextBox 14">
              <a:extLst>
                <a:ext uri="{FF2B5EF4-FFF2-40B4-BE49-F238E27FC236}">
                  <a16:creationId xmlns:a16="http://schemas.microsoft.com/office/drawing/2014/main" id="{B7C758DA-DA95-40AD-A371-7EB3F7E8EA14}"/>
                </a:ext>
              </a:extLst>
            </p:cNvPr>
            <p:cNvSpPr txBox="1">
              <a:spLocks/>
            </p:cNvSpPr>
            <p:nvPr/>
          </p:nvSpPr>
          <p:spPr>
            <a:xfrm>
              <a:off x="457200" y="2236806"/>
              <a:ext cx="8229600" cy="360087"/>
            </a:xfrm>
            <a:prstGeom prst="rect">
              <a:avLst/>
            </a:prstGeom>
            <a:solidFill>
              <a:schemeClr val="bg1">
                <a:alpha val="70000"/>
              </a:schemeClr>
            </a:solidFill>
          </p:spPr>
          <p:txBody>
            <a:bodyPr wrap="square" rtlCol="0" anchor="t">
              <a:noAutofit/>
            </a:bodyPr>
            <a:lstStyle/>
            <a:p>
              <a:pPr marL="432000">
                <a:spcAft>
                  <a:spcPts val="600"/>
                </a:spcAft>
              </a:pPr>
              <a:r>
                <a:rPr lang="en-GB" sz="1400" dirty="0">
                  <a:latin typeface="Noto Sans" panose="020B0502040504020204" pitchFamily="34" charset="0"/>
                  <a:ea typeface="Noto Sans" panose="020B0502040504020204" pitchFamily="34" charset="0"/>
                  <a:cs typeface="Noto Sans" panose="020B0502040504020204" pitchFamily="34" charset="0"/>
                </a:rPr>
                <a:t>Studying to become an engineer can open doors to other careers: it keeps your options open!</a:t>
              </a:r>
              <a:endParaRPr lang="en-GB" sz="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A247C86A-0589-4C38-B75C-AC307B93B561}"/>
                </a:ext>
              </a:extLst>
            </p:cNvPr>
            <p:cNvPicPr>
              <a:picLocks noChangeAspect="1"/>
            </p:cNvPicPr>
            <p:nvPr/>
          </p:nvPicPr>
          <p:blipFill>
            <a:blip r:embed="rId5"/>
            <a:stretch>
              <a:fillRect/>
            </a:stretch>
          </p:blipFill>
          <p:spPr>
            <a:xfrm>
              <a:off x="578951" y="2172235"/>
              <a:ext cx="405419" cy="405419"/>
            </a:xfrm>
            <a:prstGeom prst="rect">
              <a:avLst/>
            </a:prstGeom>
          </p:spPr>
        </p:pic>
      </p:grpSp>
      <p:grpSp>
        <p:nvGrpSpPr>
          <p:cNvPr id="35" name="Group 34">
            <a:extLst>
              <a:ext uri="{FF2B5EF4-FFF2-40B4-BE49-F238E27FC236}">
                <a16:creationId xmlns:a16="http://schemas.microsoft.com/office/drawing/2014/main" id="{8B99C7A1-0512-4F73-9BFE-910D3BB42265}"/>
              </a:ext>
            </a:extLst>
          </p:cNvPr>
          <p:cNvGrpSpPr/>
          <p:nvPr/>
        </p:nvGrpSpPr>
        <p:grpSpPr>
          <a:xfrm>
            <a:off x="457200" y="2639026"/>
            <a:ext cx="8229600" cy="368840"/>
            <a:chOff x="457200" y="2638533"/>
            <a:chExt cx="8229600" cy="368840"/>
          </a:xfrm>
        </p:grpSpPr>
        <p:sp>
          <p:nvSpPr>
            <p:cNvPr id="22" name="TextBox 21">
              <a:extLst>
                <a:ext uri="{FF2B5EF4-FFF2-40B4-BE49-F238E27FC236}">
                  <a16:creationId xmlns:a16="http://schemas.microsoft.com/office/drawing/2014/main" id="{012E2629-C72A-40D3-9D51-8A8356C005CE}"/>
                </a:ext>
              </a:extLst>
            </p:cNvPr>
            <p:cNvSpPr txBox="1">
              <a:spLocks/>
            </p:cNvSpPr>
            <p:nvPr/>
          </p:nvSpPr>
          <p:spPr>
            <a:xfrm>
              <a:off x="457200" y="2668400"/>
              <a:ext cx="8229600" cy="331354"/>
            </a:xfrm>
            <a:prstGeom prst="rect">
              <a:avLst/>
            </a:prstGeom>
            <a:solidFill>
              <a:schemeClr val="bg1">
                <a:alpha val="70000"/>
              </a:schemeClr>
            </a:solidFill>
          </p:spPr>
          <p:txBody>
            <a:bodyPr wrap="square" rtlCol="0" anchor="t">
              <a:noAutofit/>
            </a:bodyPr>
            <a:lstStyle/>
            <a:p>
              <a:pPr marL="432000">
                <a:spcAft>
                  <a:spcPts val="600"/>
                </a:spcAft>
              </a:pPr>
              <a:r>
                <a:rPr lang="en-GB" sz="1400" dirty="0">
                  <a:latin typeface="Noto Sans" panose="020B0502040504020204" pitchFamily="34" charset="0"/>
                  <a:ea typeface="Noto Sans" panose="020B0502040504020204" pitchFamily="34" charset="0"/>
                  <a:cs typeface="Noto Sans" panose="020B0502040504020204" pitchFamily="34" charset="0"/>
                </a:rPr>
                <a:t>The UK needs lots more civil engineers.</a:t>
              </a:r>
              <a:endParaRPr lang="en-GB" sz="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34" name="Picture 33" descr="A picture containing drawing&#10;&#10;Description automatically generated">
              <a:extLst>
                <a:ext uri="{FF2B5EF4-FFF2-40B4-BE49-F238E27FC236}">
                  <a16:creationId xmlns:a16="http://schemas.microsoft.com/office/drawing/2014/main" id="{78E84915-6D99-49B8-BC5B-955557A1A4E9}"/>
                </a:ext>
              </a:extLst>
            </p:cNvPr>
            <p:cNvPicPr>
              <a:picLocks noChangeAspect="1"/>
            </p:cNvPicPr>
            <p:nvPr/>
          </p:nvPicPr>
          <p:blipFill>
            <a:blip r:embed="rId6"/>
            <a:stretch>
              <a:fillRect/>
            </a:stretch>
          </p:blipFill>
          <p:spPr>
            <a:xfrm>
              <a:off x="606641" y="2638533"/>
              <a:ext cx="384081" cy="368840"/>
            </a:xfrm>
            <a:prstGeom prst="rect">
              <a:avLst/>
            </a:prstGeom>
          </p:spPr>
        </p:pic>
      </p:grpSp>
      <p:grpSp>
        <p:nvGrpSpPr>
          <p:cNvPr id="38" name="Group 37">
            <a:extLst>
              <a:ext uri="{FF2B5EF4-FFF2-40B4-BE49-F238E27FC236}">
                <a16:creationId xmlns:a16="http://schemas.microsoft.com/office/drawing/2014/main" id="{7C7FA0E3-84FB-4E5C-881D-EA7519419372}"/>
              </a:ext>
            </a:extLst>
          </p:cNvPr>
          <p:cNvGrpSpPr/>
          <p:nvPr/>
        </p:nvGrpSpPr>
        <p:grpSpPr>
          <a:xfrm>
            <a:off x="457200" y="3075323"/>
            <a:ext cx="8229600" cy="581600"/>
            <a:chOff x="457200" y="3075323"/>
            <a:chExt cx="8229600" cy="581600"/>
          </a:xfrm>
        </p:grpSpPr>
        <p:sp>
          <p:nvSpPr>
            <p:cNvPr id="25" name="TextBox 24">
              <a:extLst>
                <a:ext uri="{FF2B5EF4-FFF2-40B4-BE49-F238E27FC236}">
                  <a16:creationId xmlns:a16="http://schemas.microsoft.com/office/drawing/2014/main" id="{9C24730A-97A5-4C3B-AF7F-4A0457649701}"/>
                </a:ext>
              </a:extLst>
            </p:cNvPr>
            <p:cNvSpPr txBox="1">
              <a:spLocks/>
            </p:cNvSpPr>
            <p:nvPr/>
          </p:nvSpPr>
          <p:spPr>
            <a:xfrm>
              <a:off x="457200" y="3119407"/>
              <a:ext cx="8229600" cy="537516"/>
            </a:xfrm>
            <a:prstGeom prst="rect">
              <a:avLst/>
            </a:prstGeom>
            <a:solidFill>
              <a:schemeClr val="bg1">
                <a:alpha val="70000"/>
              </a:schemeClr>
            </a:solidFill>
          </p:spPr>
          <p:txBody>
            <a:bodyPr wrap="square" rtlCol="0" anchor="t">
              <a:noAutofit/>
            </a:bodyPr>
            <a:lstStyle/>
            <a:p>
              <a:pPr marL="432000">
                <a:spcAft>
                  <a:spcPts val="600"/>
                </a:spcAft>
              </a:pPr>
              <a:r>
                <a:rPr lang="en-GB" sz="1400" dirty="0">
                  <a:latin typeface="Noto Sans" panose="020B0502040504020204" pitchFamily="34" charset="0"/>
                  <a:ea typeface="Noto Sans" panose="020B0502040504020204" pitchFamily="34" charset="0"/>
                  <a:cs typeface="Noto Sans" panose="020B0502040504020204" pitchFamily="34" charset="0"/>
                </a:rPr>
                <a:t>Civil engineers’ skills are in demand across the world. </a:t>
              </a:r>
              <a:endParaRPr lang="en-GB" sz="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37" name="Picture 36" descr="A picture containing drawing&#10;&#10;Description automatically generated">
              <a:extLst>
                <a:ext uri="{FF2B5EF4-FFF2-40B4-BE49-F238E27FC236}">
                  <a16:creationId xmlns:a16="http://schemas.microsoft.com/office/drawing/2014/main" id="{A2806579-7BFA-41AE-8019-CB0340A4A04C}"/>
                </a:ext>
              </a:extLst>
            </p:cNvPr>
            <p:cNvPicPr>
              <a:picLocks noChangeAspect="1"/>
            </p:cNvPicPr>
            <p:nvPr/>
          </p:nvPicPr>
          <p:blipFill>
            <a:blip r:embed="rId7"/>
            <a:stretch>
              <a:fillRect/>
            </a:stretch>
          </p:blipFill>
          <p:spPr>
            <a:xfrm>
              <a:off x="578951" y="3075323"/>
              <a:ext cx="390178" cy="384081"/>
            </a:xfrm>
            <a:prstGeom prst="rect">
              <a:avLst/>
            </a:prstGeom>
          </p:spPr>
        </p:pic>
      </p:grpSp>
      <p:grpSp>
        <p:nvGrpSpPr>
          <p:cNvPr id="41" name="Group 40">
            <a:extLst>
              <a:ext uri="{FF2B5EF4-FFF2-40B4-BE49-F238E27FC236}">
                <a16:creationId xmlns:a16="http://schemas.microsoft.com/office/drawing/2014/main" id="{73778CA8-40F6-472E-A392-0641F5740E6A}"/>
              </a:ext>
            </a:extLst>
          </p:cNvPr>
          <p:cNvGrpSpPr/>
          <p:nvPr/>
        </p:nvGrpSpPr>
        <p:grpSpPr>
          <a:xfrm>
            <a:off x="457200" y="3508966"/>
            <a:ext cx="8229600" cy="563523"/>
            <a:chOff x="457200" y="3508966"/>
            <a:chExt cx="8229600" cy="563523"/>
          </a:xfrm>
        </p:grpSpPr>
        <p:sp>
          <p:nvSpPr>
            <p:cNvPr id="28" name="TextBox 27">
              <a:extLst>
                <a:ext uri="{FF2B5EF4-FFF2-40B4-BE49-F238E27FC236}">
                  <a16:creationId xmlns:a16="http://schemas.microsoft.com/office/drawing/2014/main" id="{9DA1E66A-5C25-44AB-9C07-A2047F8213CF}"/>
                </a:ext>
              </a:extLst>
            </p:cNvPr>
            <p:cNvSpPr txBox="1">
              <a:spLocks/>
            </p:cNvSpPr>
            <p:nvPr/>
          </p:nvSpPr>
          <p:spPr>
            <a:xfrm>
              <a:off x="457200" y="3534973"/>
              <a:ext cx="8229600" cy="537516"/>
            </a:xfrm>
            <a:prstGeom prst="rect">
              <a:avLst/>
            </a:prstGeom>
            <a:solidFill>
              <a:schemeClr val="bg1">
                <a:alpha val="70000"/>
              </a:schemeClr>
            </a:solidFill>
          </p:spPr>
          <p:txBody>
            <a:bodyPr wrap="square" rtlCol="0" anchor="t">
              <a:noAutofit/>
            </a:bodyPr>
            <a:lstStyle/>
            <a:p>
              <a:pPr marL="432000">
                <a:spcAft>
                  <a:spcPts val="600"/>
                </a:spcAft>
              </a:pPr>
              <a:r>
                <a:rPr lang="en-GB" sz="1400" dirty="0">
                  <a:latin typeface="Noto Sans" panose="020B0502040504020204" pitchFamily="34" charset="0"/>
                  <a:ea typeface="Noto Sans" panose="020B0502040504020204" pitchFamily="34" charset="0"/>
                  <a:cs typeface="Noto Sans" panose="020B0502040504020204" pitchFamily="34" charset="0"/>
                </a:rPr>
                <a:t>Civil engineering regularly features in polls of the top happiest jobs!</a:t>
              </a:r>
              <a:endParaRPr lang="en-GB" sz="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40" name="Picture 39" descr="A picture containing drawing&#10;&#10;Description automatically generated">
              <a:extLst>
                <a:ext uri="{FF2B5EF4-FFF2-40B4-BE49-F238E27FC236}">
                  <a16:creationId xmlns:a16="http://schemas.microsoft.com/office/drawing/2014/main" id="{98660410-9F68-4795-B8CE-80C9362366A9}"/>
                </a:ext>
              </a:extLst>
            </p:cNvPr>
            <p:cNvPicPr>
              <a:picLocks noChangeAspect="1"/>
            </p:cNvPicPr>
            <p:nvPr/>
          </p:nvPicPr>
          <p:blipFill>
            <a:blip r:embed="rId8"/>
            <a:stretch>
              <a:fillRect/>
            </a:stretch>
          </p:blipFill>
          <p:spPr>
            <a:xfrm>
              <a:off x="574378" y="3508966"/>
              <a:ext cx="399323" cy="384081"/>
            </a:xfrm>
            <a:prstGeom prst="rect">
              <a:avLst/>
            </a:prstGeom>
          </p:spPr>
        </p:pic>
      </p:grpSp>
      <p:grpSp>
        <p:nvGrpSpPr>
          <p:cNvPr id="44" name="Group 43">
            <a:extLst>
              <a:ext uri="{FF2B5EF4-FFF2-40B4-BE49-F238E27FC236}">
                <a16:creationId xmlns:a16="http://schemas.microsoft.com/office/drawing/2014/main" id="{50D875E5-DD44-4A1D-9D6D-DBF2B1E016C8}"/>
              </a:ext>
            </a:extLst>
          </p:cNvPr>
          <p:cNvGrpSpPr/>
          <p:nvPr/>
        </p:nvGrpSpPr>
        <p:grpSpPr>
          <a:xfrm>
            <a:off x="457200" y="3968616"/>
            <a:ext cx="8229600" cy="537516"/>
            <a:chOff x="457200" y="3968616"/>
            <a:chExt cx="8229600" cy="537516"/>
          </a:xfrm>
        </p:grpSpPr>
        <p:sp>
          <p:nvSpPr>
            <p:cNvPr id="31" name="TextBox 30">
              <a:extLst>
                <a:ext uri="{FF2B5EF4-FFF2-40B4-BE49-F238E27FC236}">
                  <a16:creationId xmlns:a16="http://schemas.microsoft.com/office/drawing/2014/main" id="{A13426CA-D595-4850-8619-7251BD52BAAE}"/>
                </a:ext>
              </a:extLst>
            </p:cNvPr>
            <p:cNvSpPr txBox="1">
              <a:spLocks/>
            </p:cNvSpPr>
            <p:nvPr/>
          </p:nvSpPr>
          <p:spPr>
            <a:xfrm>
              <a:off x="457200" y="3968616"/>
              <a:ext cx="8229600" cy="537516"/>
            </a:xfrm>
            <a:prstGeom prst="rect">
              <a:avLst/>
            </a:prstGeom>
            <a:solidFill>
              <a:schemeClr val="bg1">
                <a:alpha val="70000"/>
              </a:schemeClr>
            </a:solidFill>
          </p:spPr>
          <p:txBody>
            <a:bodyPr wrap="square" rtlCol="0" anchor="t">
              <a:noAutofit/>
            </a:bodyPr>
            <a:lstStyle/>
            <a:p>
              <a:pPr marL="432000">
                <a:spcAft>
                  <a:spcPts val="600"/>
                </a:spcAft>
              </a:pPr>
              <a:r>
                <a:rPr lang="en-GB" sz="1400" dirty="0">
                  <a:latin typeface="Noto Sans" panose="020B0502040504020204" pitchFamily="34" charset="0"/>
                  <a:ea typeface="Noto Sans" panose="020B0502040504020204" pitchFamily="34" charset="0"/>
                  <a:cs typeface="Noto Sans" panose="020B0502040504020204" pitchFamily="34" charset="0"/>
                </a:rPr>
                <a:t>Qualified engineers have a high status similar to doctors and lawyers.</a:t>
              </a:r>
              <a:endParaRPr lang="en-GB" sz="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43" name="Picture 42" descr="A picture containing drawing&#10;&#10;Description automatically generated">
              <a:extLst>
                <a:ext uri="{FF2B5EF4-FFF2-40B4-BE49-F238E27FC236}">
                  <a16:creationId xmlns:a16="http://schemas.microsoft.com/office/drawing/2014/main" id="{C5A0F235-B38C-4B6A-B74D-E223BF32685C}"/>
                </a:ext>
              </a:extLst>
            </p:cNvPr>
            <p:cNvPicPr>
              <a:picLocks noChangeAspect="1"/>
            </p:cNvPicPr>
            <p:nvPr/>
          </p:nvPicPr>
          <p:blipFill>
            <a:blip r:embed="rId9"/>
            <a:stretch>
              <a:fillRect/>
            </a:stretch>
          </p:blipFill>
          <p:spPr>
            <a:xfrm>
              <a:off x="581998" y="3978045"/>
              <a:ext cx="399323" cy="387130"/>
            </a:xfrm>
            <a:prstGeom prst="rect">
              <a:avLst/>
            </a:prstGeom>
          </p:spPr>
        </p:pic>
      </p:grpSp>
    </p:spTree>
    <p:extLst>
      <p:ext uri="{BB962C8B-B14F-4D97-AF65-F5344CB8AC3E}">
        <p14:creationId xmlns:p14="http://schemas.microsoft.com/office/powerpoint/2010/main" val="200813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344612-69E6-4208-9FB8-60D2FA265F8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020143"/>
            <a:ext cx="9144000" cy="4123357"/>
          </a:xfrm>
          <a:prstGeom prst="rect">
            <a:avLst/>
          </a:prstGeom>
        </p:spPr>
      </p:pic>
      <p:sp>
        <p:nvSpPr>
          <p:cNvPr id="2" name="Title 1"/>
          <p:cNvSpPr>
            <a:spLocks noGrp="1"/>
          </p:cNvSpPr>
          <p:nvPr>
            <p:ph type="title"/>
          </p:nvPr>
        </p:nvSpPr>
        <p:spPr/>
        <p:txBody>
          <a:bodyPr>
            <a:normAutofit/>
          </a:bodyPr>
          <a:lstStyle/>
          <a:p>
            <a:r>
              <a:rPr lang="en-US" dirty="0">
                <a:latin typeface="Noto Sans" panose="020B0502040504020204" pitchFamily="34" charset="0"/>
                <a:ea typeface="Noto Sans" panose="020B0502040504020204" pitchFamily="34" charset="0"/>
                <a:cs typeface="Noto Sans" panose="020B0502040504020204" pitchFamily="34" charset="0"/>
              </a:rPr>
              <a:t>How to become a civil engineer</a:t>
            </a:r>
          </a:p>
        </p:txBody>
      </p:sp>
      <p:sp>
        <p:nvSpPr>
          <p:cNvPr id="10" name="TextBox 9">
            <a:extLst>
              <a:ext uri="{FF2B5EF4-FFF2-40B4-BE49-F238E27FC236}">
                <a16:creationId xmlns:a16="http://schemas.microsoft.com/office/drawing/2014/main" id="{CB99DAC8-6ECD-492E-99AC-3D96D374CF83}"/>
              </a:ext>
            </a:extLst>
          </p:cNvPr>
          <p:cNvSpPr txBox="1">
            <a:spLocks/>
          </p:cNvSpPr>
          <p:nvPr/>
        </p:nvSpPr>
        <p:spPr>
          <a:xfrm>
            <a:off x="2880861" y="2335696"/>
            <a:ext cx="5796000" cy="2601825"/>
          </a:xfrm>
          <a:prstGeom prst="rect">
            <a:avLst/>
          </a:prstGeom>
          <a:solidFill>
            <a:schemeClr val="bg1">
              <a:alpha val="65000"/>
            </a:schemeClr>
          </a:solidFill>
        </p:spPr>
        <p:txBody>
          <a:bodyPr wrap="square" rtlCol="0">
            <a:noAutofit/>
          </a:bodyPr>
          <a:lstStyle/>
          <a:p>
            <a:pPr>
              <a:spcBef>
                <a:spcPts val="1200"/>
              </a:spcBef>
              <a:spcAft>
                <a:spcPts val="600"/>
              </a:spcAft>
            </a:pPr>
            <a:r>
              <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rPr>
              <a:t>There are loads of routes into civil engineering…</a:t>
            </a:r>
          </a:p>
          <a:p>
            <a:pPr>
              <a:spcBef>
                <a:spcPts val="1200"/>
              </a:spcBef>
              <a:spcAft>
                <a:spcPts val="600"/>
              </a:spcAft>
            </a:pPr>
            <a:r>
              <a:rPr lang="en-US" sz="1600" dirty="0">
                <a:latin typeface="Noto Sans" panose="020B0502040504020204" pitchFamily="34" charset="0"/>
                <a:ea typeface="Noto Sans" panose="020B0502040504020204" pitchFamily="34" charset="0"/>
                <a:cs typeface="Noto Sans" panose="020B0502040504020204" pitchFamily="34" charset="0"/>
              </a:rPr>
              <a:t>Y</a:t>
            </a:r>
            <a:r>
              <a:rPr lang="en-GB" sz="1600" dirty="0" err="1">
                <a:latin typeface="Noto Sans" panose="020B0502040504020204" pitchFamily="34" charset="0"/>
                <a:ea typeface="Noto Sans" panose="020B0502040504020204" pitchFamily="34" charset="0"/>
                <a:cs typeface="Noto Sans" panose="020B0502040504020204" pitchFamily="34" charset="0"/>
              </a:rPr>
              <a:t>ou</a:t>
            </a:r>
            <a:r>
              <a:rPr lang="en-GB" sz="1600" dirty="0">
                <a:latin typeface="Noto Sans" panose="020B0502040504020204" pitchFamily="34" charset="0"/>
                <a:ea typeface="Noto Sans" panose="020B0502040504020204" pitchFamily="34" charset="0"/>
                <a:cs typeface="Noto Sans" panose="020B0502040504020204" pitchFamily="34" charset="0"/>
              </a:rPr>
              <a:t> could do A levels and then study at university. </a:t>
            </a:r>
          </a:p>
          <a:p>
            <a:pPr>
              <a:spcBef>
                <a:spcPts val="1200"/>
              </a:spcBef>
              <a:spcAft>
                <a:spcPts val="600"/>
              </a:spcAft>
            </a:pPr>
            <a:r>
              <a:rPr lang="en-US" sz="1600" dirty="0">
                <a:latin typeface="Noto Sans" panose="020B0502040504020204" pitchFamily="34" charset="0"/>
                <a:ea typeface="Noto Sans" panose="020B0502040504020204" pitchFamily="34" charset="0"/>
                <a:cs typeface="Noto Sans" panose="020B0502040504020204" pitchFamily="34" charset="0"/>
              </a:rPr>
              <a:t>You</a:t>
            </a:r>
            <a:r>
              <a:rPr lang="en-GB" sz="1600" dirty="0">
                <a:latin typeface="Noto Sans" panose="020B0502040504020204" pitchFamily="34" charset="0"/>
                <a:ea typeface="Noto Sans" panose="020B0502040504020204" pitchFamily="34" charset="0"/>
                <a:cs typeface="Noto Sans" panose="020B0502040504020204" pitchFamily="34" charset="0"/>
              </a:rPr>
              <a:t> could get straight to work with an apprenticeship – combining study and hands-on experience.</a:t>
            </a:r>
          </a:p>
          <a:p>
            <a:pPr>
              <a:spcBef>
                <a:spcPts val="1200"/>
              </a:spcBef>
              <a:spcAft>
                <a:spcPts val="600"/>
              </a:spcAft>
            </a:pPr>
            <a:r>
              <a:rPr lang="en-US" sz="1600" dirty="0">
                <a:latin typeface="Noto Sans" panose="020B0502040504020204" pitchFamily="34" charset="0"/>
                <a:ea typeface="Noto Sans" panose="020B0502040504020204" pitchFamily="34" charset="0"/>
                <a:cs typeface="Noto Sans" panose="020B0502040504020204" pitchFamily="34" charset="0"/>
              </a:rPr>
              <a:t>OR y</a:t>
            </a:r>
            <a:r>
              <a:rPr lang="en-GB" sz="1600" dirty="0" err="1">
                <a:latin typeface="Noto Sans" panose="020B0502040504020204" pitchFamily="34" charset="0"/>
                <a:ea typeface="Noto Sans" panose="020B0502040504020204" pitchFamily="34" charset="0"/>
                <a:cs typeface="Noto Sans" panose="020B0502040504020204" pitchFamily="34" charset="0"/>
              </a:rPr>
              <a:t>ou</a:t>
            </a:r>
            <a:r>
              <a:rPr lang="en-GB" sz="1600" dirty="0">
                <a:latin typeface="Noto Sans" panose="020B0502040504020204" pitchFamily="34" charset="0"/>
                <a:ea typeface="Noto Sans" panose="020B0502040504020204" pitchFamily="34" charset="0"/>
                <a:cs typeface="Noto Sans" panose="020B0502040504020204" pitchFamily="34" charset="0"/>
              </a:rPr>
              <a:t> could do a vocational course… this might lead to an apprenticeship or university.</a:t>
            </a:r>
          </a:p>
          <a:p>
            <a:endParaRPr lang="en-US" dirty="0">
              <a:solidFill>
                <a:srgbClr val="007A92"/>
              </a:solidFill>
              <a:latin typeface="Arial" panose="020B0604020202020204" pitchFamily="34" charset="0"/>
              <a:cs typeface="Arial" panose="020B0604020202020204" pitchFamily="34" charset="0"/>
            </a:endParaRPr>
          </a:p>
          <a:p>
            <a:endParaRPr lang="en-GB" dirty="0">
              <a:solidFill>
                <a:srgbClr val="007A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281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402378"/>
            <a:ext cx="3973484" cy="2219048"/>
          </a:xfrm>
        </p:spPr>
        <p:txBody>
          <a:bodyPr>
            <a:normAutofit/>
          </a:bodyPr>
          <a:lstStyle/>
          <a:p>
            <a:r>
              <a:rPr lang="en-US" sz="2400" dirty="0">
                <a:latin typeface="Noto Sans" panose="020B0502040504020204" pitchFamily="34" charset="0"/>
                <a:ea typeface="Noto Sans" panose="020B0502040504020204" pitchFamily="34" charset="0"/>
                <a:cs typeface="Noto Sans" panose="020B0502040504020204" pitchFamily="34" charset="0"/>
              </a:rPr>
              <a:t>Explore and play in a future world of interactive civil engineering challenges.</a:t>
            </a:r>
            <a:br>
              <a:rPr lang="en-US" sz="3000" dirty="0">
                <a:latin typeface="Noto Sans" panose="020B0502040504020204" pitchFamily="34" charset="0"/>
                <a:ea typeface="Noto Sans" panose="020B0502040504020204" pitchFamily="34" charset="0"/>
                <a:cs typeface="Noto Sans" panose="020B0502040504020204" pitchFamily="34" charset="0"/>
              </a:rPr>
            </a:br>
            <a:r>
              <a:rPr lang="en-US" b="1" dirty="0">
                <a:latin typeface="Noto Sans" panose="020B0502040504020204" pitchFamily="34" charset="0"/>
                <a:ea typeface="Noto Sans" panose="020B0502040504020204" pitchFamily="34" charset="0"/>
                <a:cs typeface="Noto Sans" panose="020B0502040504020204" pitchFamily="34" charset="0"/>
              </a:rPr>
              <a:t>ICE-futures.com</a:t>
            </a:r>
          </a:p>
        </p:txBody>
      </p:sp>
      <p:sp>
        <p:nvSpPr>
          <p:cNvPr id="6" name="TextBox 5">
            <a:extLst>
              <a:ext uri="{FF2B5EF4-FFF2-40B4-BE49-F238E27FC236}">
                <a16:creationId xmlns:a16="http://schemas.microsoft.com/office/drawing/2014/main" id="{68502702-7806-B899-D91C-1332496C2CC7}"/>
              </a:ext>
            </a:extLst>
          </p:cNvPr>
          <p:cNvSpPr txBox="1"/>
          <p:nvPr/>
        </p:nvSpPr>
        <p:spPr>
          <a:xfrm>
            <a:off x="2838893" y="1675426"/>
            <a:ext cx="3636335" cy="584775"/>
          </a:xfrm>
          <a:prstGeom prst="rect">
            <a:avLst/>
          </a:prstGeom>
          <a:noFill/>
        </p:spPr>
        <p:txBody>
          <a:bodyPr wrap="square">
            <a:spAutoFit/>
          </a:bodyPr>
          <a:lstStyle/>
          <a:p>
            <a:r>
              <a:rPr lang="en-GB" sz="3200" dirty="0">
                <a:solidFill>
                  <a:schemeClr val="bg1"/>
                </a:solidFill>
                <a:latin typeface="Noto Sans" panose="020B0502040504020204" pitchFamily="34" charset="0"/>
                <a:ea typeface="Noto Sans" panose="020B0502040504020204" pitchFamily="34" charset="0"/>
                <a:cs typeface="Noto Sans" panose="020B0502040504020204" pitchFamily="34" charset="0"/>
              </a:rPr>
              <a:t>Final step 1 of 2…</a:t>
            </a:r>
          </a:p>
        </p:txBody>
      </p:sp>
      <p:pic>
        <p:nvPicPr>
          <p:cNvPr id="5" name="Picture 4" descr="A screenshot of a video game&#10;&#10;AI-generated content may be incorrect.">
            <a:extLst>
              <a:ext uri="{FF2B5EF4-FFF2-40B4-BE49-F238E27FC236}">
                <a16:creationId xmlns:a16="http://schemas.microsoft.com/office/drawing/2014/main" id="{FA7C30AA-B320-FC7B-F011-933AF73BA4AF}"/>
              </a:ext>
            </a:extLst>
          </p:cNvPr>
          <p:cNvPicPr>
            <a:picLocks noChangeAspect="1"/>
          </p:cNvPicPr>
          <p:nvPr/>
        </p:nvPicPr>
        <p:blipFill>
          <a:blip r:embed="rId3"/>
          <a:stretch>
            <a:fillRect/>
          </a:stretch>
        </p:blipFill>
        <p:spPr>
          <a:xfrm>
            <a:off x="4490805" y="2417917"/>
            <a:ext cx="3114501" cy="2203509"/>
          </a:xfrm>
          <a:prstGeom prst="rect">
            <a:avLst/>
          </a:prstGeom>
        </p:spPr>
      </p:pic>
      <p:pic>
        <p:nvPicPr>
          <p:cNvPr id="8" name="Picture 7" descr="A qr code with a white background&#10;&#10;AI-generated content may be incorrect.">
            <a:extLst>
              <a:ext uri="{FF2B5EF4-FFF2-40B4-BE49-F238E27FC236}">
                <a16:creationId xmlns:a16="http://schemas.microsoft.com/office/drawing/2014/main" id="{C01E886A-5AC3-7896-E4C5-513B3DE7E675}"/>
              </a:ext>
            </a:extLst>
          </p:cNvPr>
          <p:cNvPicPr>
            <a:picLocks noChangeAspect="1"/>
          </p:cNvPicPr>
          <p:nvPr/>
        </p:nvPicPr>
        <p:blipFill>
          <a:blip r:embed="rId4"/>
          <a:stretch>
            <a:fillRect/>
          </a:stretch>
        </p:blipFill>
        <p:spPr>
          <a:xfrm>
            <a:off x="7867304" y="3873730"/>
            <a:ext cx="1181197" cy="1181197"/>
          </a:xfrm>
          <a:prstGeom prst="rect">
            <a:avLst/>
          </a:prstGeom>
        </p:spPr>
      </p:pic>
    </p:spTree>
    <p:extLst>
      <p:ext uri="{BB962C8B-B14F-4D97-AF65-F5344CB8AC3E}">
        <p14:creationId xmlns:p14="http://schemas.microsoft.com/office/powerpoint/2010/main" val="345246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67915"/>
            <a:ext cx="6654800" cy="1791728"/>
          </a:xfrm>
        </p:spPr>
        <p:txBody>
          <a:bodyPr>
            <a:normAutofit/>
          </a:bodyPr>
          <a:lstStyle/>
          <a:p>
            <a:r>
              <a:rPr lang="en-US" sz="3000" dirty="0">
                <a:latin typeface="Noto Sans" panose="020B0502040504020204" pitchFamily="34" charset="0"/>
                <a:ea typeface="Noto Sans" panose="020B0502040504020204" pitchFamily="34" charset="0"/>
                <a:cs typeface="Noto Sans" panose="020B0502040504020204" pitchFamily="34" charset="0"/>
              </a:rPr>
              <a:t>Free Virtual Work Experience</a:t>
            </a:r>
            <a:br>
              <a:rPr lang="en-US" dirty="0">
                <a:latin typeface="Noto Sans" panose="020B0502040504020204" pitchFamily="34" charset="0"/>
                <a:ea typeface="Noto Sans" panose="020B0502040504020204" pitchFamily="34" charset="0"/>
                <a:cs typeface="Noto Sans" panose="020B0502040504020204" pitchFamily="34" charset="0"/>
              </a:rPr>
            </a:br>
            <a:r>
              <a:rPr lang="en-US" sz="3200" b="1" dirty="0">
                <a:latin typeface="Noto Sans" panose="020B0502040504020204" pitchFamily="34" charset="0"/>
                <a:ea typeface="Noto Sans" panose="020B0502040504020204" pitchFamily="34" charset="0"/>
                <a:cs typeface="Noto Sans" panose="020B0502040504020204" pitchFamily="34" charset="0"/>
              </a:rPr>
              <a:t>https://bit.ly/ICE-virtworkexp</a:t>
            </a:r>
          </a:p>
        </p:txBody>
      </p:sp>
      <p:pic>
        <p:nvPicPr>
          <p:cNvPr id="4" name="Picture 3" descr="A qr code on a white background&#10;&#10;Description automatically generated">
            <a:extLst>
              <a:ext uri="{FF2B5EF4-FFF2-40B4-BE49-F238E27FC236}">
                <a16:creationId xmlns:a16="http://schemas.microsoft.com/office/drawing/2014/main" id="{7AFE9FB8-0D8E-D2C4-693B-34EB62A6757E}"/>
              </a:ext>
            </a:extLst>
          </p:cNvPr>
          <p:cNvPicPr>
            <a:picLocks noChangeAspect="1"/>
          </p:cNvPicPr>
          <p:nvPr/>
        </p:nvPicPr>
        <p:blipFill>
          <a:blip r:embed="rId3"/>
          <a:stretch>
            <a:fillRect/>
          </a:stretch>
        </p:blipFill>
        <p:spPr>
          <a:xfrm>
            <a:off x="7900401" y="3923414"/>
            <a:ext cx="1125350" cy="1125350"/>
          </a:xfrm>
          <a:prstGeom prst="rect">
            <a:avLst/>
          </a:prstGeom>
        </p:spPr>
      </p:pic>
      <p:sp>
        <p:nvSpPr>
          <p:cNvPr id="5" name="TextBox 4">
            <a:extLst>
              <a:ext uri="{FF2B5EF4-FFF2-40B4-BE49-F238E27FC236}">
                <a16:creationId xmlns:a16="http://schemas.microsoft.com/office/drawing/2014/main" id="{B703FCE8-45A5-7B3C-151A-9C6C8B00F3E1}"/>
              </a:ext>
            </a:extLst>
          </p:cNvPr>
          <p:cNvSpPr txBox="1"/>
          <p:nvPr/>
        </p:nvSpPr>
        <p:spPr>
          <a:xfrm>
            <a:off x="2838893" y="1675426"/>
            <a:ext cx="3636335" cy="584775"/>
          </a:xfrm>
          <a:prstGeom prst="rect">
            <a:avLst/>
          </a:prstGeom>
          <a:noFill/>
        </p:spPr>
        <p:txBody>
          <a:bodyPr wrap="square">
            <a:spAutoFit/>
          </a:bodyPr>
          <a:lstStyle/>
          <a:p>
            <a:r>
              <a:rPr lang="en-GB" sz="3200" dirty="0">
                <a:solidFill>
                  <a:schemeClr val="bg1"/>
                </a:solidFill>
                <a:latin typeface="Arial" panose="020B0604020202020204" pitchFamily="34" charset="0"/>
                <a:cs typeface="Arial" panose="020B0604020202020204" pitchFamily="34" charset="0"/>
              </a:rPr>
              <a:t>Final step 2 of 2…</a:t>
            </a:r>
          </a:p>
        </p:txBody>
      </p:sp>
    </p:spTree>
    <p:extLst>
      <p:ext uri="{BB962C8B-B14F-4D97-AF65-F5344CB8AC3E}">
        <p14:creationId xmlns:p14="http://schemas.microsoft.com/office/powerpoint/2010/main" val="145523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EA6A16-8A6A-ED07-EC0F-6B3E4949D6CE}"/>
              </a:ext>
            </a:extLst>
          </p:cNvPr>
          <p:cNvSpPr>
            <a:spLocks noGrp="1"/>
          </p:cNvSpPr>
          <p:nvPr>
            <p:ph type="ctrTitle"/>
          </p:nvPr>
        </p:nvSpPr>
        <p:spPr>
          <a:xfrm>
            <a:off x="457200" y="2886121"/>
            <a:ext cx="8001000" cy="775797"/>
          </a:xfrm>
        </p:spPr>
        <p:txBody>
          <a:bodyPr>
            <a:normAutofit fontScale="90000"/>
          </a:bodyPr>
          <a:lstStyle/>
          <a:p>
            <a:r>
              <a:rPr lang="en-GB" b="1" dirty="0">
                <a:latin typeface="Noto Sans" panose="020B0502040504020204" pitchFamily="34" charset="0"/>
                <a:ea typeface="Noto Sans" panose="020B0502040504020204" pitchFamily="34" charset="0"/>
                <a:cs typeface="Noto Sans" panose="020B0502040504020204" pitchFamily="34" charset="0"/>
              </a:rPr>
              <a:t>Thanks for taking part 🙂</a:t>
            </a:r>
            <a:br>
              <a:rPr lang="en-GB" b="1" dirty="0">
                <a:latin typeface="Noto Sans" panose="020B0502040504020204" pitchFamily="34" charset="0"/>
                <a:ea typeface="Noto Sans" panose="020B0502040504020204" pitchFamily="34" charset="0"/>
                <a:cs typeface="Noto Sans" panose="020B0502040504020204" pitchFamily="34" charset="0"/>
              </a:rPr>
            </a:br>
            <a:r>
              <a:rPr lang="en-GB" b="1" dirty="0">
                <a:latin typeface="Noto Sans" panose="020B0502040504020204" pitchFamily="34" charset="0"/>
                <a:ea typeface="Noto Sans" panose="020B0502040504020204" pitchFamily="34" charset="0"/>
                <a:cs typeface="Noto Sans" panose="020B0502040504020204" pitchFamily="34" charset="0"/>
              </a:rPr>
              <a:t> </a:t>
            </a:r>
            <a:br>
              <a:rPr lang="en-GB" dirty="0">
                <a:latin typeface="Noto Sans" panose="020B0502040504020204" pitchFamily="34" charset="0"/>
                <a:ea typeface="Noto Sans" panose="020B0502040504020204" pitchFamily="34" charset="0"/>
                <a:cs typeface="Noto Sans" panose="020B0502040504020204" pitchFamily="34" charset="0"/>
              </a:rPr>
            </a:br>
            <a:r>
              <a:rPr lang="en-GB" sz="3100" dirty="0">
                <a:latin typeface="Noto Sans" panose="020B0502040504020204" pitchFamily="34" charset="0"/>
                <a:ea typeface="Noto Sans" panose="020B0502040504020204" pitchFamily="34" charset="0"/>
                <a:cs typeface="Noto Sans" panose="020B0502040504020204" pitchFamily="34" charset="0"/>
              </a:rPr>
              <a:t>Tell us what you thought for the chance to win a </a:t>
            </a:r>
            <a:r>
              <a:rPr lang="en-GB" sz="3100" b="1" dirty="0">
                <a:solidFill>
                  <a:srgbClr val="F1B434"/>
                </a:solidFill>
                <a:latin typeface="Noto Sans" panose="020B0502040504020204" pitchFamily="34" charset="0"/>
                <a:ea typeface="Noto Sans" panose="020B0502040504020204" pitchFamily="34" charset="0"/>
                <a:cs typeface="Noto Sans" panose="020B0502040504020204" pitchFamily="34" charset="0"/>
              </a:rPr>
              <a:t>£10 Waterstones voucher</a:t>
            </a:r>
            <a:r>
              <a:rPr lang="en-GB" sz="3100" dirty="0">
                <a:latin typeface="Noto Sans" panose="020B0502040504020204" pitchFamily="34" charset="0"/>
                <a:ea typeface="Noto Sans" panose="020B0502040504020204" pitchFamily="34" charset="0"/>
                <a:cs typeface="Noto Sans" panose="020B0502040504020204" pitchFamily="34" charset="0"/>
              </a:rPr>
              <a:t>:</a:t>
            </a:r>
            <a:br>
              <a:rPr lang="en-GB">
                <a:latin typeface="Noto Sans" panose="020B0502040504020204" pitchFamily="34" charset="0"/>
                <a:ea typeface="Noto Sans" panose="020B0502040504020204" pitchFamily="34" charset="0"/>
                <a:cs typeface="Noto Sans" panose="020B0502040504020204" pitchFamily="34" charset="0"/>
              </a:rPr>
            </a:br>
            <a:r>
              <a:rPr lang="en-GB">
                <a:latin typeface="Noto Sans" panose="020B0502040504020204" pitchFamily="34" charset="0"/>
                <a:ea typeface="Noto Sans" panose="020B0502040504020204" pitchFamily="34" charset="0"/>
                <a:cs typeface="Noto Sans" panose="020B0502040504020204" pitchFamily="34" charset="0"/>
              </a:rPr>
              <a:t>bit</a:t>
            </a:r>
            <a:r>
              <a:rPr lang="en-GB" dirty="0">
                <a:latin typeface="Noto Sans" panose="020B0502040504020204" pitchFamily="34" charset="0"/>
                <a:ea typeface="Noto Sans" panose="020B0502040504020204" pitchFamily="34" charset="0"/>
                <a:cs typeface="Noto Sans" panose="020B0502040504020204" pitchFamily="34" charset="0"/>
              </a:rPr>
              <a:t>.ly/pollution_control_feedback</a:t>
            </a:r>
            <a:br>
              <a:rPr lang="en-GB" dirty="0">
                <a:latin typeface="Arial" panose="020B0604020202020204" pitchFamily="34" charset="0"/>
                <a:cs typeface="Arial" panose="020B0604020202020204" pitchFamily="34" charset="0"/>
              </a:rPr>
            </a:br>
            <a:endParaRPr lang="en-GB" dirty="0"/>
          </a:p>
        </p:txBody>
      </p:sp>
      <p:pic>
        <p:nvPicPr>
          <p:cNvPr id="8" name="Picture 7">
            <a:extLst>
              <a:ext uri="{FF2B5EF4-FFF2-40B4-BE49-F238E27FC236}">
                <a16:creationId xmlns:a16="http://schemas.microsoft.com/office/drawing/2014/main" id="{F25BA58A-D194-8E23-1A3A-F81772BA3017}"/>
              </a:ext>
            </a:extLst>
          </p:cNvPr>
          <p:cNvPicPr>
            <a:picLocks noChangeAspect="1"/>
          </p:cNvPicPr>
          <p:nvPr/>
        </p:nvPicPr>
        <p:blipFill>
          <a:blip r:embed="rId3"/>
          <a:srcRect/>
          <a:stretch/>
        </p:blipFill>
        <p:spPr>
          <a:xfrm>
            <a:off x="7784096" y="3822357"/>
            <a:ext cx="1222744" cy="1222744"/>
          </a:xfrm>
          <a:prstGeom prst="rect">
            <a:avLst/>
          </a:prstGeom>
        </p:spPr>
      </p:pic>
    </p:spTree>
    <p:extLst>
      <p:ext uri="{BB962C8B-B14F-4D97-AF65-F5344CB8AC3E}">
        <p14:creationId xmlns:p14="http://schemas.microsoft.com/office/powerpoint/2010/main" val="5779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79"/>
            <a:ext cx="7391400" cy="808993"/>
          </a:xfrm>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What is civil engineering</a:t>
            </a:r>
            <a:r>
              <a:rPr lang="en-GB" dirty="0"/>
              <a:t>?</a:t>
            </a:r>
          </a:p>
        </p:txBody>
      </p:sp>
      <p:sp>
        <p:nvSpPr>
          <p:cNvPr id="7" name="Slide Number Placeholder 6"/>
          <p:cNvSpPr>
            <a:spLocks noGrp="1"/>
          </p:cNvSpPr>
          <p:nvPr>
            <p:ph type="sldNum" sz="quarter" idx="12"/>
          </p:nvPr>
        </p:nvSpPr>
        <p:spPr/>
        <p:txBody>
          <a:bodyPr/>
          <a:lstStyle/>
          <a:p>
            <a:fld id="{34AFA7FE-CD8C-F049-A609-816E200170F9}" type="slidenum">
              <a:rPr lang="en-US" smtClean="0"/>
              <a:t>2</a:t>
            </a:fld>
            <a:endParaRPr lang="en-US"/>
          </a:p>
        </p:txBody>
      </p:sp>
      <p:sp>
        <p:nvSpPr>
          <p:cNvPr id="9" name="Rectangle 8">
            <a:extLst>
              <a:ext uri="{FF2B5EF4-FFF2-40B4-BE49-F238E27FC236}">
                <a16:creationId xmlns:a16="http://schemas.microsoft.com/office/drawing/2014/main" id="{39F740B7-C593-4445-A8FE-5326CAFF21EA}"/>
              </a:ext>
            </a:extLst>
          </p:cNvPr>
          <p:cNvSpPr/>
          <p:nvPr/>
        </p:nvSpPr>
        <p:spPr>
          <a:xfrm>
            <a:off x="572429" y="1281865"/>
            <a:ext cx="6745229" cy="3194016"/>
          </a:xfrm>
          <a:prstGeom prst="rect">
            <a:avLst/>
          </a:prstGeom>
        </p:spPr>
        <p:txBody>
          <a:bodyPr wrap="square" anchor="t">
            <a:spAutoFit/>
          </a:bodyPr>
          <a:lstStyle/>
          <a:p>
            <a:pPr>
              <a:spcBef>
                <a:spcPts val="600"/>
              </a:spcBef>
              <a:spcAft>
                <a:spcPts val="600"/>
              </a:spcAft>
            </a:pPr>
            <a:r>
              <a:rPr lang="en-GB" sz="1600" dirty="0">
                <a:latin typeface="Noto Sans" panose="020B0502040504020204" pitchFamily="34" charset="0"/>
                <a:ea typeface="Noto Sans" panose="020B0502040504020204" pitchFamily="34" charset="0"/>
                <a:cs typeface="Noto Sans" panose="020B0502040504020204" pitchFamily="34" charset="0"/>
              </a:rPr>
              <a:t>Welcome to the ICE CityZen Pollution Control activity from the Institution of Civil Engineers.</a:t>
            </a:r>
          </a:p>
          <a:p>
            <a:pPr>
              <a:spcBef>
                <a:spcPts val="600"/>
              </a:spcBef>
              <a:spcAft>
                <a:spcPts val="600"/>
              </a:spcAft>
            </a:pPr>
            <a:r>
              <a:rPr lang="en-GB" sz="1600" dirty="0">
                <a:latin typeface="Noto Sans" panose="020B0502040504020204" pitchFamily="34" charset="0"/>
                <a:ea typeface="Noto Sans" panose="020B0502040504020204" pitchFamily="34" charset="0"/>
                <a:cs typeface="Noto Sans" panose="020B0502040504020204" pitchFamily="34" charset="0"/>
              </a:rPr>
              <a:t>First, let’s check you know what a civil engineer does…</a:t>
            </a:r>
          </a:p>
          <a:p>
            <a:pPr>
              <a:lnSpc>
                <a:spcPct val="107000"/>
              </a:lnSpc>
              <a:spcBef>
                <a:spcPts val="600"/>
              </a:spcBef>
              <a:spcAft>
                <a:spcPts val="600"/>
              </a:spcAft>
            </a:pPr>
            <a:r>
              <a:rPr lang="en-GB" sz="16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Civil engineers:</a:t>
            </a:r>
            <a:endParaRPr lang="en-GB" sz="1600" kern="100" dirty="0">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07000"/>
              </a:lnSpc>
              <a:spcAft>
                <a:spcPts val="800"/>
              </a:spcAft>
              <a:buClr>
                <a:srgbClr val="000000"/>
              </a:buClr>
              <a:buFont typeface="Wingdings" panose="05000000000000000000" pitchFamily="2" charset="2"/>
              <a:buChar char=""/>
              <a:tabLst>
                <a:tab pos="457200" algn="l"/>
              </a:tabLst>
            </a:pPr>
            <a:r>
              <a:rPr lang="en-GB" sz="16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Build</a:t>
            </a:r>
            <a:r>
              <a:rPr lang="en-GB" sz="1600" dirty="0">
                <a:solidFill>
                  <a:srgbClr val="000000"/>
                </a:solidFill>
                <a:latin typeface="Noto Sans" panose="020B0502040504020204" pitchFamily="34" charset="0"/>
                <a:ea typeface="Noto Sans" panose="020B0502040504020204" pitchFamily="34" charset="0"/>
                <a:cs typeface="Noto Sans" panose="020B0502040504020204" pitchFamily="34" charset="0"/>
              </a:rPr>
              <a:t> our houses, schools, hospitals and more</a:t>
            </a:r>
            <a:endParaRPr lang="en-GB" sz="1600" kern="100" dirty="0">
              <a:noFill/>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07000"/>
              </a:lnSpc>
              <a:spcAft>
                <a:spcPts val="800"/>
              </a:spcAft>
              <a:buClr>
                <a:srgbClr val="000000"/>
              </a:buClr>
              <a:buFont typeface="Wingdings" panose="05000000000000000000" pitchFamily="2" charset="2"/>
              <a:buChar char=""/>
              <a:tabLst>
                <a:tab pos="457200" algn="l"/>
              </a:tabLst>
            </a:pPr>
            <a:r>
              <a:rPr lang="en-GB" sz="1600" dirty="0">
                <a:solidFill>
                  <a:srgbClr val="000000"/>
                </a:solidFill>
                <a:latin typeface="Noto Sans" panose="020B0502040504020204" pitchFamily="34" charset="0"/>
                <a:ea typeface="Noto Sans" panose="020B0502040504020204" pitchFamily="34" charset="0"/>
                <a:cs typeface="Noto Sans" panose="020B0502040504020204" pitchFamily="34" charset="0"/>
              </a:rPr>
              <a:t>Deliver the </a:t>
            </a:r>
            <a:r>
              <a:rPr lang="en-GB" sz="16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transport </a:t>
            </a:r>
            <a:r>
              <a:rPr lang="en-GB" sz="1600" dirty="0">
                <a:solidFill>
                  <a:srgbClr val="000000"/>
                </a:solidFill>
                <a:latin typeface="Noto Sans" panose="020B0502040504020204" pitchFamily="34" charset="0"/>
                <a:ea typeface="Noto Sans" panose="020B0502040504020204" pitchFamily="34" charset="0"/>
                <a:cs typeface="Noto Sans" panose="020B0502040504020204" pitchFamily="34" charset="0"/>
              </a:rPr>
              <a:t>that moves us around</a:t>
            </a:r>
            <a:endParaRPr lang="en-GB" sz="1600" kern="100" dirty="0">
              <a:noFill/>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07000"/>
              </a:lnSpc>
              <a:spcAft>
                <a:spcPts val="800"/>
              </a:spcAft>
              <a:buClr>
                <a:srgbClr val="000000"/>
              </a:buClr>
              <a:buFont typeface="Wingdings" panose="05000000000000000000" pitchFamily="2" charset="2"/>
              <a:buChar char=""/>
              <a:tabLst>
                <a:tab pos="457200" algn="l"/>
              </a:tabLst>
            </a:pPr>
            <a:r>
              <a:rPr lang="en-GB" sz="1600" dirty="0">
                <a:solidFill>
                  <a:srgbClr val="000000"/>
                </a:solidFill>
                <a:latin typeface="Noto Sans" panose="020B0502040504020204" pitchFamily="34" charset="0"/>
                <a:ea typeface="Noto Sans" panose="020B0502040504020204" pitchFamily="34" charset="0"/>
                <a:cs typeface="Noto Sans" panose="020B0502040504020204" pitchFamily="34" charset="0"/>
              </a:rPr>
              <a:t>Provide the </a:t>
            </a:r>
            <a:r>
              <a:rPr lang="en-GB" sz="16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water</a:t>
            </a:r>
            <a:r>
              <a:rPr lang="en-GB" sz="1600" dirty="0">
                <a:solidFill>
                  <a:srgbClr val="000000"/>
                </a:solidFill>
                <a:latin typeface="Noto Sans" panose="020B0502040504020204" pitchFamily="34" charset="0"/>
                <a:ea typeface="Noto Sans" panose="020B0502040504020204" pitchFamily="34" charset="0"/>
                <a:cs typeface="Noto Sans" panose="020B0502040504020204" pitchFamily="34" charset="0"/>
              </a:rPr>
              <a:t> and </a:t>
            </a:r>
            <a:r>
              <a:rPr lang="en-GB" sz="16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energy </a:t>
            </a:r>
            <a:r>
              <a:rPr lang="en-GB" sz="1600" dirty="0">
                <a:solidFill>
                  <a:srgbClr val="000000"/>
                </a:solidFill>
                <a:latin typeface="Noto Sans" panose="020B0502040504020204" pitchFamily="34" charset="0"/>
                <a:ea typeface="Noto Sans" panose="020B0502040504020204" pitchFamily="34" charset="0"/>
                <a:cs typeface="Noto Sans" panose="020B0502040504020204" pitchFamily="34" charset="0"/>
              </a:rPr>
              <a:t>that keeps us alive</a:t>
            </a:r>
            <a:endParaRPr lang="en-GB" sz="1600" kern="100" dirty="0">
              <a:noFill/>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07000"/>
              </a:lnSpc>
              <a:spcAft>
                <a:spcPts val="800"/>
              </a:spcAft>
              <a:buClr>
                <a:srgbClr val="000000"/>
              </a:buClr>
              <a:buFont typeface="Wingdings" panose="05000000000000000000" pitchFamily="2" charset="2"/>
              <a:buChar char=""/>
              <a:tabLst>
                <a:tab pos="457200" algn="l"/>
              </a:tabLst>
            </a:pPr>
            <a:r>
              <a:rPr lang="en-GB" sz="16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Design</a:t>
            </a:r>
            <a:r>
              <a:rPr lang="en-GB" sz="1600" dirty="0">
                <a:solidFill>
                  <a:srgbClr val="000000"/>
                </a:solidFill>
                <a:latin typeface="Noto Sans" panose="020B0502040504020204" pitchFamily="34" charset="0"/>
                <a:ea typeface="Noto Sans" panose="020B0502040504020204" pitchFamily="34" charset="0"/>
                <a:cs typeface="Noto Sans" panose="020B0502040504020204" pitchFamily="34" charset="0"/>
              </a:rPr>
              <a:t> the </a:t>
            </a:r>
            <a:r>
              <a:rPr lang="en-GB" sz="16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smart</a:t>
            </a:r>
            <a:r>
              <a:rPr lang="en-GB" sz="1600" dirty="0">
                <a:solidFill>
                  <a:srgbClr val="000000"/>
                </a:solidFill>
                <a:latin typeface="Noto Sans" panose="020B0502040504020204" pitchFamily="34" charset="0"/>
                <a:ea typeface="Noto Sans" panose="020B0502040504020204" pitchFamily="34" charset="0"/>
                <a:cs typeface="Noto Sans" panose="020B0502040504020204" pitchFamily="34" charset="0"/>
              </a:rPr>
              <a:t> cities and towns where we'll live in the future</a:t>
            </a:r>
            <a:endParaRPr lang="en-GB" sz="1600" kern="100" dirty="0">
              <a:noFill/>
              <a:latin typeface="Noto Sans" panose="020B0502040504020204" pitchFamily="34" charset="0"/>
              <a:ea typeface="Noto Sans" panose="020B0502040504020204" pitchFamily="34" charset="0"/>
              <a:cs typeface="Noto Sans" panose="020B0502040504020204" pitchFamily="34" charset="0"/>
            </a:endParaRPr>
          </a:p>
          <a:p>
            <a:pPr marL="342900" lvl="0" indent="-342900">
              <a:lnSpc>
                <a:spcPct val="107000"/>
              </a:lnSpc>
              <a:spcAft>
                <a:spcPts val="800"/>
              </a:spcAft>
              <a:buClr>
                <a:srgbClr val="000000"/>
              </a:buClr>
              <a:buFont typeface="Wingdings" panose="05000000000000000000" pitchFamily="2" charset="2"/>
              <a:buChar char=""/>
              <a:tabLst>
                <a:tab pos="457200" algn="l"/>
              </a:tabLst>
            </a:pPr>
            <a:r>
              <a:rPr lang="en-GB" sz="1600" dirty="0">
                <a:solidFill>
                  <a:srgbClr val="000000"/>
                </a:solidFill>
                <a:latin typeface="Noto Sans" panose="020B0502040504020204" pitchFamily="34" charset="0"/>
                <a:ea typeface="Noto Sans" panose="020B0502040504020204" pitchFamily="34" charset="0"/>
                <a:cs typeface="Noto Sans" panose="020B0502040504020204" pitchFamily="34" charset="0"/>
              </a:rPr>
              <a:t>Tackle global </a:t>
            </a:r>
            <a:r>
              <a:rPr lang="en-GB" sz="1600" b="1" dirty="0">
                <a:solidFill>
                  <a:srgbClr val="FC4405"/>
                </a:solidFill>
                <a:latin typeface="Noto Sans" panose="020B0502040504020204" pitchFamily="34" charset="0"/>
                <a:ea typeface="Noto Sans" panose="020B0502040504020204" pitchFamily="34" charset="0"/>
                <a:cs typeface="Noto Sans" panose="020B0502040504020204" pitchFamily="34" charset="0"/>
              </a:rPr>
              <a:t>environmental problems </a:t>
            </a:r>
            <a:r>
              <a:rPr lang="en-GB" sz="1600" dirty="0">
                <a:solidFill>
                  <a:srgbClr val="000000"/>
                </a:solidFill>
                <a:latin typeface="Noto Sans" panose="020B0502040504020204" pitchFamily="34" charset="0"/>
                <a:ea typeface="Noto Sans" panose="020B0502040504020204" pitchFamily="34" charset="0"/>
                <a:cs typeface="Noto Sans" panose="020B0502040504020204" pitchFamily="34" charset="0"/>
              </a:rPr>
              <a:t>affecting us all</a:t>
            </a:r>
            <a:endParaRPr lang="en-GB" sz="1600" kern="100" dirty="0">
              <a:noFill/>
              <a:latin typeface="Noto Sans" panose="020B0502040504020204" pitchFamily="34" charset="0"/>
              <a:ea typeface="Noto Sans" panose="020B0502040504020204" pitchFamily="34" charset="0"/>
              <a:cs typeface="Noto Sans" panose="020B0502040504020204" pitchFamily="34" charset="0"/>
            </a:endParaRPr>
          </a:p>
        </p:txBody>
      </p:sp>
      <p:pic>
        <p:nvPicPr>
          <p:cNvPr id="10" name="Picture 9" descr="A yellow triangle with black triangles&#10;&#10;Description automatically generated">
            <a:extLst>
              <a:ext uri="{FF2B5EF4-FFF2-40B4-BE49-F238E27FC236}">
                <a16:creationId xmlns:a16="http://schemas.microsoft.com/office/drawing/2014/main" id="{8680A1AC-226C-3297-5953-CD2485BC0506}"/>
              </a:ext>
            </a:extLst>
          </p:cNvPr>
          <p:cNvPicPr>
            <a:picLocks noChangeAspect="1"/>
          </p:cNvPicPr>
          <p:nvPr/>
        </p:nvPicPr>
        <p:blipFill>
          <a:blip r:embed="rId3"/>
          <a:stretch>
            <a:fillRect/>
          </a:stretch>
        </p:blipFill>
        <p:spPr>
          <a:xfrm>
            <a:off x="7842952" y="2669457"/>
            <a:ext cx="1062734" cy="919931"/>
          </a:xfrm>
          <a:prstGeom prst="rect">
            <a:avLst/>
          </a:prstGeom>
        </p:spPr>
      </p:pic>
      <p:pic>
        <p:nvPicPr>
          <p:cNvPr id="5" name="Picture 4" descr="A green plant with leaves&#10;&#10;Description automatically generated">
            <a:extLst>
              <a:ext uri="{FF2B5EF4-FFF2-40B4-BE49-F238E27FC236}">
                <a16:creationId xmlns:a16="http://schemas.microsoft.com/office/drawing/2014/main" id="{65FCF081-2834-5ACC-DE36-3F058610EAAB}"/>
              </a:ext>
            </a:extLst>
          </p:cNvPr>
          <p:cNvPicPr>
            <a:picLocks noChangeAspect="1"/>
          </p:cNvPicPr>
          <p:nvPr/>
        </p:nvPicPr>
        <p:blipFill>
          <a:blip r:embed="rId4"/>
          <a:stretch>
            <a:fillRect/>
          </a:stretch>
        </p:blipFill>
        <p:spPr>
          <a:xfrm>
            <a:off x="7747294" y="2706329"/>
            <a:ext cx="811598" cy="883060"/>
          </a:xfrm>
          <a:prstGeom prst="rect">
            <a:avLst/>
          </a:prstGeom>
        </p:spPr>
      </p:pic>
      <p:pic>
        <p:nvPicPr>
          <p:cNvPr id="11" name="Picture 10" descr="A person with long hair and a yellow shirt&#10;&#10;Description automatically generated">
            <a:extLst>
              <a:ext uri="{FF2B5EF4-FFF2-40B4-BE49-F238E27FC236}">
                <a16:creationId xmlns:a16="http://schemas.microsoft.com/office/drawing/2014/main" id="{4F55A554-EDC8-2E64-5B0B-911487900563}"/>
              </a:ext>
            </a:extLst>
          </p:cNvPr>
          <p:cNvPicPr>
            <a:picLocks noChangeAspect="1"/>
          </p:cNvPicPr>
          <p:nvPr/>
        </p:nvPicPr>
        <p:blipFill>
          <a:blip r:embed="rId5"/>
          <a:stretch>
            <a:fillRect/>
          </a:stretch>
        </p:blipFill>
        <p:spPr>
          <a:xfrm>
            <a:off x="7030111" y="3941506"/>
            <a:ext cx="1434799" cy="1205680"/>
          </a:xfrm>
          <a:prstGeom prst="rect">
            <a:avLst/>
          </a:prstGeom>
        </p:spPr>
      </p:pic>
      <p:pic>
        <p:nvPicPr>
          <p:cNvPr id="13" name="Picture 12" descr="A triangle with a black background&#10;&#10;Description automatically generated">
            <a:extLst>
              <a:ext uri="{FF2B5EF4-FFF2-40B4-BE49-F238E27FC236}">
                <a16:creationId xmlns:a16="http://schemas.microsoft.com/office/drawing/2014/main" id="{C5808FEC-7FB8-6318-CD41-CC45DA71B029}"/>
              </a:ext>
            </a:extLst>
          </p:cNvPr>
          <p:cNvPicPr>
            <a:picLocks noChangeAspect="1"/>
          </p:cNvPicPr>
          <p:nvPr/>
        </p:nvPicPr>
        <p:blipFill>
          <a:blip r:embed="rId6"/>
          <a:stretch>
            <a:fillRect/>
          </a:stretch>
        </p:blipFill>
        <p:spPr>
          <a:xfrm>
            <a:off x="6991964" y="1290330"/>
            <a:ext cx="1250848" cy="1046521"/>
          </a:xfrm>
          <a:prstGeom prst="rect">
            <a:avLst/>
          </a:prstGeom>
        </p:spPr>
      </p:pic>
      <p:pic>
        <p:nvPicPr>
          <p:cNvPr id="12" name="Picture 11" descr="A cartoon of a mouse&#10;&#10;Description automatically generated">
            <a:extLst>
              <a:ext uri="{FF2B5EF4-FFF2-40B4-BE49-F238E27FC236}">
                <a16:creationId xmlns:a16="http://schemas.microsoft.com/office/drawing/2014/main" id="{D6EAC1EB-806E-BDC0-93C8-2478EFE27845}"/>
              </a:ext>
            </a:extLst>
          </p:cNvPr>
          <p:cNvPicPr>
            <a:picLocks noChangeAspect="1"/>
          </p:cNvPicPr>
          <p:nvPr/>
        </p:nvPicPr>
        <p:blipFill>
          <a:blip r:embed="rId7"/>
          <a:stretch>
            <a:fillRect/>
          </a:stretch>
        </p:blipFill>
        <p:spPr>
          <a:xfrm>
            <a:off x="7317658" y="1431668"/>
            <a:ext cx="868926" cy="906719"/>
          </a:xfrm>
          <a:prstGeom prst="rect">
            <a:avLst/>
          </a:prstGeom>
        </p:spPr>
      </p:pic>
    </p:spTree>
    <p:extLst>
      <p:ext uri="{BB962C8B-B14F-4D97-AF65-F5344CB8AC3E}">
        <p14:creationId xmlns:p14="http://schemas.microsoft.com/office/powerpoint/2010/main" val="298974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13"/>
            <a:ext cx="7391400" cy="765059"/>
          </a:xfrm>
        </p:spPr>
        <p:txBody>
          <a:bodyPr>
            <a:normAutofit/>
          </a:bodyPr>
          <a:lstStyle/>
          <a:p>
            <a:r>
              <a:rPr lang="en-US" dirty="0">
                <a:latin typeface="Noto Sans" panose="020B0502040504020204" pitchFamily="34" charset="0"/>
                <a:ea typeface="Noto Sans" panose="020B0502040504020204" pitchFamily="34" charset="0"/>
                <a:cs typeface="Noto Sans" panose="020B0502040504020204" pitchFamily="34" charset="0"/>
              </a:rPr>
              <a:t>Real-life civil engineers</a:t>
            </a:r>
          </a:p>
        </p:txBody>
      </p:sp>
      <p:grpSp>
        <p:nvGrpSpPr>
          <p:cNvPr id="4" name="Group 3"/>
          <p:cNvGrpSpPr/>
          <p:nvPr/>
        </p:nvGrpSpPr>
        <p:grpSpPr>
          <a:xfrm>
            <a:off x="5026061" y="1450053"/>
            <a:ext cx="3669957" cy="2909739"/>
            <a:chOff x="3234268" y="1158968"/>
            <a:chExt cx="2692402" cy="2354698"/>
          </a:xfrm>
        </p:grpSpPr>
        <p:pic>
          <p:nvPicPr>
            <p:cNvPr id="10" name="Picture 9"/>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241908" y="1158968"/>
              <a:ext cx="2684762" cy="2354698"/>
            </a:xfrm>
            <a:prstGeom prst="rect">
              <a:avLst/>
            </a:prstGeom>
          </p:spPr>
        </p:pic>
        <p:sp>
          <p:nvSpPr>
            <p:cNvPr id="11" name="TextBox 10"/>
            <p:cNvSpPr txBox="1"/>
            <p:nvPr/>
          </p:nvSpPr>
          <p:spPr>
            <a:xfrm>
              <a:off x="3234268" y="3057365"/>
              <a:ext cx="2692402" cy="456301"/>
            </a:xfrm>
            <a:prstGeom prst="rect">
              <a:avLst/>
            </a:prstGeom>
            <a:solidFill>
              <a:srgbClr val="007A92"/>
            </a:solidFill>
          </p:spPr>
          <p:txBody>
            <a:bodyPr wrap="none" rtlCol="0" anchor="ctr">
              <a:noAutofit/>
            </a:bodyPr>
            <a:lstStyle/>
            <a:p>
              <a:pPr algn="ctr"/>
              <a:r>
                <a:rPr lang="en-US"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Hiba Khan</a:t>
              </a:r>
            </a:p>
          </p:txBody>
        </p:sp>
      </p:grpSp>
      <p:sp>
        <p:nvSpPr>
          <p:cNvPr id="9" name="Action Button: Go Forward or Next 8">
            <a:hlinkClick r:id="rId5" highlightClick="1"/>
            <a:extLst>
              <a:ext uri="{FF2B5EF4-FFF2-40B4-BE49-F238E27FC236}">
                <a16:creationId xmlns:a16="http://schemas.microsoft.com/office/drawing/2014/main" id="{1B5A8445-6534-4140-9A9A-DBBB7571A173}"/>
              </a:ext>
            </a:extLst>
          </p:cNvPr>
          <p:cNvSpPr/>
          <p:nvPr/>
        </p:nvSpPr>
        <p:spPr>
          <a:xfrm>
            <a:off x="6454163" y="2571750"/>
            <a:ext cx="805899" cy="869631"/>
          </a:xfrm>
          <a:prstGeom prst="actionButtonForwardNext">
            <a:avLst/>
          </a:prstGeom>
          <a:solidFill>
            <a:srgbClr val="F1B4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peech Bubble: Rectangle with Corners Rounded 4">
            <a:extLst>
              <a:ext uri="{FF2B5EF4-FFF2-40B4-BE49-F238E27FC236}">
                <a16:creationId xmlns:a16="http://schemas.microsoft.com/office/drawing/2014/main" id="{7E80EBA7-0ED3-9B3A-65C6-D5EEEB14016A}"/>
              </a:ext>
            </a:extLst>
          </p:cNvPr>
          <p:cNvSpPr/>
          <p:nvPr/>
        </p:nvSpPr>
        <p:spPr>
          <a:xfrm rot="10800000" flipH="1">
            <a:off x="353962" y="2182466"/>
            <a:ext cx="4426359" cy="2723511"/>
          </a:xfrm>
          <a:prstGeom prst="wedgeRoundRectCallout">
            <a:avLst/>
          </a:prstGeom>
          <a:solidFill>
            <a:srgbClr val="007A92"/>
          </a:solidFill>
          <a:ln>
            <a:solidFill>
              <a:srgbClr val="007A9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A person wearing glasses and a white coat holding a book&#10;&#10;Description automatically generated">
            <a:extLst>
              <a:ext uri="{FF2B5EF4-FFF2-40B4-BE49-F238E27FC236}">
                <a16:creationId xmlns:a16="http://schemas.microsoft.com/office/drawing/2014/main" id="{A6573C05-F770-099F-23D2-6DAAB56B6ED3}"/>
              </a:ext>
            </a:extLst>
          </p:cNvPr>
          <p:cNvPicPr>
            <a:picLocks noChangeAspect="1"/>
          </p:cNvPicPr>
          <p:nvPr/>
        </p:nvPicPr>
        <p:blipFill>
          <a:blip r:embed="rId6"/>
          <a:stretch>
            <a:fillRect/>
          </a:stretch>
        </p:blipFill>
        <p:spPr>
          <a:xfrm>
            <a:off x="564957" y="1019482"/>
            <a:ext cx="805810" cy="1270206"/>
          </a:xfrm>
          <a:prstGeom prst="rect">
            <a:avLst/>
          </a:prstGeom>
        </p:spPr>
      </p:pic>
      <p:sp>
        <p:nvSpPr>
          <p:cNvPr id="8" name="TextBox 7">
            <a:extLst>
              <a:ext uri="{FF2B5EF4-FFF2-40B4-BE49-F238E27FC236}">
                <a16:creationId xmlns:a16="http://schemas.microsoft.com/office/drawing/2014/main" id="{CB8225E1-5F56-0C2A-EF55-4830FA005E6D}"/>
              </a:ext>
            </a:extLst>
          </p:cNvPr>
          <p:cNvSpPr txBox="1"/>
          <p:nvPr/>
        </p:nvSpPr>
        <p:spPr>
          <a:xfrm>
            <a:off x="466798" y="2278477"/>
            <a:ext cx="4297229" cy="2308324"/>
          </a:xfrm>
          <a:prstGeom prst="rect">
            <a:avLst/>
          </a:prstGeom>
          <a:noFill/>
        </p:spPr>
        <p:txBody>
          <a:bodyPr wrap="square" lIns="91440" tIns="45720" rIns="91440" bIns="45720" anchor="t">
            <a:spAutoFit/>
          </a:bodyPr>
          <a:lstStyle/>
          <a:p>
            <a:r>
              <a:rPr lang="en-GB" sz="16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Let’s meet a civil engineer who works in water management before you step into their shoes.</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endParaRPr lang="en-GB" sz="16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endParaRPr>
          </a:p>
          <a:p>
            <a:endPar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r>
              <a:rPr lang="en-GB" sz="16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Play the video to hear directly from </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Hiba</a:t>
            </a:r>
            <a:r>
              <a:rPr lang="en-GB" sz="16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 about how she helps people and planet.</a:t>
            </a:r>
          </a:p>
          <a:p>
            <a:endPar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Find more about her:</a:t>
            </a:r>
          </a:p>
          <a:p>
            <a:r>
              <a:rPr lang="en-GB"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ice.org.uk/</a:t>
            </a:r>
            <a:r>
              <a:rPr lang="en-GB" sz="1600" b="1" dirty="0" err="1">
                <a:solidFill>
                  <a:schemeClr val="bg1"/>
                </a:solidFill>
                <a:latin typeface="Noto Sans" panose="020B0502040504020204" pitchFamily="34" charset="0"/>
                <a:ea typeface="Noto Sans" panose="020B0502040504020204" pitchFamily="34" charset="0"/>
                <a:cs typeface="Noto Sans" panose="020B0502040504020204" pitchFamily="34" charset="0"/>
              </a:rPr>
              <a:t>hiba</a:t>
            </a:r>
            <a:r>
              <a:rPr lang="en-GB"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-khan</a:t>
            </a:r>
          </a:p>
        </p:txBody>
      </p:sp>
      <p:pic>
        <p:nvPicPr>
          <p:cNvPr id="7" name="Picture 6" descr="A yellow hard hat on a black background&#10;&#10;Description automatically generated">
            <a:extLst>
              <a:ext uri="{FF2B5EF4-FFF2-40B4-BE49-F238E27FC236}">
                <a16:creationId xmlns:a16="http://schemas.microsoft.com/office/drawing/2014/main" id="{82139D8A-ACD8-F71D-7999-5379DB4687B7}"/>
              </a:ext>
            </a:extLst>
          </p:cNvPr>
          <p:cNvPicPr>
            <a:picLocks noChangeAspect="1"/>
          </p:cNvPicPr>
          <p:nvPr/>
        </p:nvPicPr>
        <p:blipFill>
          <a:blip r:embed="rId7"/>
          <a:stretch>
            <a:fillRect/>
          </a:stretch>
        </p:blipFill>
        <p:spPr>
          <a:xfrm>
            <a:off x="1163740" y="1965377"/>
            <a:ext cx="622199" cy="438458"/>
          </a:xfrm>
          <a:prstGeom prst="rect">
            <a:avLst/>
          </a:prstGeom>
        </p:spPr>
      </p:pic>
    </p:spTree>
    <p:extLst>
      <p:ext uri="{BB962C8B-B14F-4D97-AF65-F5344CB8AC3E}">
        <p14:creationId xmlns:p14="http://schemas.microsoft.com/office/powerpoint/2010/main" val="190228387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Pollution Control game</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p:cNvSpPr>
            <a:spLocks noGrp="1"/>
          </p:cNvSpPr>
          <p:nvPr>
            <p:ph type="sldNum" sz="quarter" idx="12"/>
          </p:nvPr>
        </p:nvSpPr>
        <p:spPr/>
        <p:txBody>
          <a:bodyPr/>
          <a:lstStyle/>
          <a:p>
            <a:fld id="{34AFA7FE-CD8C-F049-A609-816E200170F9}" type="slidenum">
              <a:rPr lang="en-US" smtClean="0"/>
              <a:t>4</a:t>
            </a:fld>
            <a:endParaRPr lang="en-US"/>
          </a:p>
        </p:txBody>
      </p:sp>
      <p:sp>
        <p:nvSpPr>
          <p:cNvPr id="9" name="Rectangle 8">
            <a:extLst>
              <a:ext uri="{FF2B5EF4-FFF2-40B4-BE49-F238E27FC236}">
                <a16:creationId xmlns:a16="http://schemas.microsoft.com/office/drawing/2014/main" id="{39F740B7-C593-4445-A8FE-5326CAFF21EA}"/>
              </a:ext>
            </a:extLst>
          </p:cNvPr>
          <p:cNvSpPr/>
          <p:nvPr/>
        </p:nvSpPr>
        <p:spPr>
          <a:xfrm>
            <a:off x="6345786" y="1392559"/>
            <a:ext cx="2548428" cy="3539430"/>
          </a:xfrm>
          <a:prstGeom prst="rect">
            <a:avLst/>
          </a:prstGeom>
          <a:solidFill>
            <a:schemeClr val="bg1">
              <a:alpha val="50000"/>
            </a:schemeClr>
          </a:solidFill>
        </p:spPr>
        <p:txBody>
          <a:bodyPr wrap="square" lIns="91440" tIns="45720" rIns="91440" bIns="45720" anchor="t">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In our game, you’re a detective civil engineer…</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pPr algn="ctr"/>
            <a:r>
              <a:rPr lang="en-GB" sz="2800" dirty="0">
                <a:solidFill>
                  <a:srgbClr val="D22630"/>
                </a:solidFill>
                <a:latin typeface="Noto Sans" panose="020B0502040504020204" pitchFamily="34" charset="0"/>
                <a:ea typeface="Noto Sans" panose="020B0502040504020204" pitchFamily="34" charset="0"/>
                <a:cs typeface="Noto Sans" panose="020B0502040504020204" pitchFamily="34" charset="0"/>
              </a:rPr>
              <a:t>Just </a:t>
            </a:r>
            <a:r>
              <a:rPr lang="en-GB" sz="2800" b="1" dirty="0">
                <a:solidFill>
                  <a:srgbClr val="D22630"/>
                </a:solidFill>
                <a:latin typeface="Noto Sans" panose="020B0502040504020204" pitchFamily="34" charset="0"/>
                <a:ea typeface="Noto Sans" panose="020B0502040504020204" pitchFamily="34" charset="0"/>
                <a:cs typeface="Noto Sans" panose="020B0502040504020204" pitchFamily="34" charset="0"/>
              </a:rPr>
              <a:t>who</a:t>
            </a:r>
            <a:r>
              <a:rPr lang="en-GB" sz="2800" dirty="0">
                <a:solidFill>
                  <a:srgbClr val="D22630"/>
                </a:solidFill>
                <a:latin typeface="Noto Sans" panose="020B0502040504020204" pitchFamily="34" charset="0"/>
                <a:ea typeface="Noto Sans" panose="020B0502040504020204" pitchFamily="34" charset="0"/>
                <a:cs typeface="Noto Sans" panose="020B0502040504020204" pitchFamily="34" charset="0"/>
              </a:rPr>
              <a:t> </a:t>
            </a:r>
          </a:p>
          <a:p>
            <a:pPr algn="ctr"/>
            <a:r>
              <a:rPr lang="en-GB" sz="2800" dirty="0">
                <a:solidFill>
                  <a:srgbClr val="D22630"/>
                </a:solidFill>
                <a:latin typeface="Noto Sans" panose="020B0502040504020204" pitchFamily="34" charset="0"/>
                <a:ea typeface="Noto Sans" panose="020B0502040504020204" pitchFamily="34" charset="0"/>
                <a:cs typeface="Noto Sans" panose="020B0502040504020204" pitchFamily="34" charset="0"/>
              </a:rPr>
              <a:t>or </a:t>
            </a:r>
            <a:r>
              <a:rPr lang="en-GB" sz="2800" b="1" dirty="0">
                <a:solidFill>
                  <a:srgbClr val="D22630"/>
                </a:solidFill>
                <a:latin typeface="Noto Sans" panose="020B0502040504020204" pitchFamily="34" charset="0"/>
                <a:ea typeface="Noto Sans" panose="020B0502040504020204" pitchFamily="34" charset="0"/>
                <a:cs typeface="Noto Sans" panose="020B0502040504020204" pitchFamily="34" charset="0"/>
              </a:rPr>
              <a:t>what</a:t>
            </a:r>
            <a:r>
              <a:rPr lang="en-GB" sz="2800" dirty="0">
                <a:solidFill>
                  <a:srgbClr val="D22630"/>
                </a:solidFill>
                <a:latin typeface="Noto Sans" panose="020B0502040504020204" pitchFamily="34" charset="0"/>
                <a:ea typeface="Noto Sans" panose="020B0502040504020204" pitchFamily="34" charset="0"/>
                <a:cs typeface="Noto Sans" panose="020B0502040504020204" pitchFamily="34" charset="0"/>
              </a:rPr>
              <a:t> </a:t>
            </a:r>
          </a:p>
          <a:p>
            <a:pPr algn="ctr"/>
            <a:r>
              <a:rPr lang="en-GB" sz="2800" dirty="0">
                <a:solidFill>
                  <a:srgbClr val="D22630"/>
                </a:solidFill>
                <a:latin typeface="Noto Sans" panose="020B0502040504020204" pitchFamily="34" charset="0"/>
                <a:ea typeface="Noto Sans" panose="020B0502040504020204" pitchFamily="34" charset="0"/>
                <a:cs typeface="Noto Sans" panose="020B0502040504020204" pitchFamily="34" charset="0"/>
              </a:rPr>
              <a:t>is polluting </a:t>
            </a:r>
          </a:p>
          <a:p>
            <a:pPr algn="ctr"/>
            <a:r>
              <a:rPr lang="en-GB" sz="2800" dirty="0">
                <a:solidFill>
                  <a:srgbClr val="D22630"/>
                </a:solidFill>
                <a:latin typeface="Noto Sans" panose="020B0502040504020204" pitchFamily="34" charset="0"/>
                <a:ea typeface="Noto Sans" panose="020B0502040504020204" pitchFamily="34" charset="0"/>
                <a:cs typeface="Noto Sans" panose="020B0502040504020204" pitchFamily="34" charset="0"/>
              </a:rPr>
              <a:t>the river?!</a:t>
            </a:r>
          </a:p>
          <a:p>
            <a:endParaRPr lang="en-GB" sz="1400" dirty="0"/>
          </a:p>
        </p:txBody>
      </p:sp>
      <p:pic>
        <p:nvPicPr>
          <p:cNvPr id="4" name="Picture 3" descr="A poster with a group of people&#10;&#10;Description automatically generated">
            <a:extLst>
              <a:ext uri="{FF2B5EF4-FFF2-40B4-BE49-F238E27FC236}">
                <a16:creationId xmlns:a16="http://schemas.microsoft.com/office/drawing/2014/main" id="{1755910F-B21C-9D17-D8C0-C10AA23AD3E7}"/>
              </a:ext>
            </a:extLst>
          </p:cNvPr>
          <p:cNvPicPr>
            <a:picLocks noChangeAspect="1"/>
          </p:cNvPicPr>
          <p:nvPr/>
        </p:nvPicPr>
        <p:blipFill>
          <a:blip r:embed="rId3"/>
          <a:stretch>
            <a:fillRect/>
          </a:stretch>
        </p:blipFill>
        <p:spPr>
          <a:xfrm>
            <a:off x="236733" y="1261323"/>
            <a:ext cx="5614555" cy="3676197"/>
          </a:xfrm>
          <a:prstGeom prst="rect">
            <a:avLst/>
          </a:prstGeom>
        </p:spPr>
      </p:pic>
    </p:spTree>
    <p:extLst>
      <p:ext uri="{BB962C8B-B14F-4D97-AF65-F5344CB8AC3E}">
        <p14:creationId xmlns:p14="http://schemas.microsoft.com/office/powerpoint/2010/main" val="42820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3E4A5-9D2B-93B3-A121-4F045D0F4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AEE064-D80A-B256-0664-AEDF37F1E281}"/>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Pollution Control game – stage 1 research</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pic>
        <p:nvPicPr>
          <p:cNvPr id="6" name="Picture 5">
            <a:extLst>
              <a:ext uri="{FF2B5EF4-FFF2-40B4-BE49-F238E27FC236}">
                <a16:creationId xmlns:a16="http://schemas.microsoft.com/office/drawing/2014/main" id="{985B25E3-AEA5-68AC-D693-B6258D9F529D}"/>
              </a:ext>
            </a:extLst>
          </p:cNvPr>
          <p:cNvPicPr>
            <a:picLocks noChangeAspect="1"/>
          </p:cNvPicPr>
          <p:nvPr/>
        </p:nvPicPr>
        <p:blipFill rotWithShape="1">
          <a:blip r:embed="rId3"/>
          <a:srcRect t="636" r="11458" b="617"/>
          <a:stretch/>
        </p:blipFill>
        <p:spPr>
          <a:xfrm>
            <a:off x="4485444" y="1209513"/>
            <a:ext cx="4434153" cy="2865530"/>
          </a:xfrm>
          <a:prstGeom prst="rect">
            <a:avLst/>
          </a:prstGeom>
        </p:spPr>
      </p:pic>
      <p:sp>
        <p:nvSpPr>
          <p:cNvPr id="9" name="Rectangle 8">
            <a:extLst>
              <a:ext uri="{FF2B5EF4-FFF2-40B4-BE49-F238E27FC236}">
                <a16:creationId xmlns:a16="http://schemas.microsoft.com/office/drawing/2014/main" id="{57221A6D-EB35-DB95-4BA8-ABCA419AAF88}"/>
              </a:ext>
            </a:extLst>
          </p:cNvPr>
          <p:cNvSpPr/>
          <p:nvPr/>
        </p:nvSpPr>
        <p:spPr>
          <a:xfrm>
            <a:off x="553975" y="1339315"/>
            <a:ext cx="3262651" cy="2277547"/>
          </a:xfrm>
          <a:prstGeom prst="rect">
            <a:avLst/>
          </a:prstGeom>
          <a:solidFill>
            <a:schemeClr val="bg1">
              <a:alpha val="50000"/>
            </a:schemeClr>
          </a:solidFill>
        </p:spPr>
        <p:txBody>
          <a:bodyPr wrap="square">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Stage 1: Research</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Find out key facts about the environment</a:t>
            </a:r>
          </a:p>
          <a:p>
            <a:pPr marL="285750" indent="-285750">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Discover the possible sources of pollution</a:t>
            </a:r>
          </a:p>
          <a:p>
            <a:pPr marL="285750" indent="-285750">
              <a:buFont typeface="Wingdings" panose="05000000000000000000" pitchFamily="2" charset="2"/>
              <a:buChar char="§"/>
            </a:pPr>
            <a:endParaRPr lang="en-GB" dirty="0">
              <a:latin typeface="Noto Sans" panose="020B0502040504020204" pitchFamily="34" charset="0"/>
              <a:ea typeface="Noto Sans" panose="020B0502040504020204" pitchFamily="34" charset="0"/>
              <a:cs typeface="Noto Sans" panose="020B0502040504020204" pitchFamily="34" charset="0"/>
            </a:endParaRPr>
          </a:p>
          <a:p>
            <a:endParaRPr lang="en-GB" sz="1400" dirty="0">
              <a:latin typeface="Noto Sans" panose="020B0502040504020204" pitchFamily="34" charset="0"/>
              <a:ea typeface="Noto Sans" panose="020B0502040504020204" pitchFamily="34" charset="0"/>
              <a:cs typeface="Noto Sans" panose="020B0502040504020204" pitchFamily="34" charset="0"/>
            </a:endParaRPr>
          </a:p>
        </p:txBody>
      </p:sp>
      <p:sp>
        <p:nvSpPr>
          <p:cNvPr id="4" name="Rectangle 3">
            <a:extLst>
              <a:ext uri="{FF2B5EF4-FFF2-40B4-BE49-F238E27FC236}">
                <a16:creationId xmlns:a16="http://schemas.microsoft.com/office/drawing/2014/main" id="{9E1FCB89-CDB4-DDEC-3D58-0B69AB8AB348}"/>
              </a:ext>
            </a:extLst>
          </p:cNvPr>
          <p:cNvSpPr/>
          <p:nvPr/>
        </p:nvSpPr>
        <p:spPr>
          <a:xfrm>
            <a:off x="457200" y="3239218"/>
            <a:ext cx="2484783" cy="1692771"/>
          </a:xfrm>
          <a:prstGeom prst="rect">
            <a:avLst/>
          </a:prstGeom>
          <a:solidFill>
            <a:schemeClr val="bg1">
              <a:alpha val="50000"/>
            </a:schemeClr>
          </a:solidFill>
        </p:spPr>
        <p:txBody>
          <a:bodyPr wrap="square" lIns="91440" tIns="45720" rIns="91440" bIns="45720" anchor="t">
            <a:spAutoFit/>
          </a:bodyPr>
          <a:lstStyle/>
          <a:p>
            <a:pPr marL="285750" indent="-285750">
              <a:buFont typeface="Wingdings" panose="05000000000000000000" pitchFamily="2" charset="2"/>
              <a:buChar char="§"/>
            </a:pPr>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b="1" dirty="0">
                <a:solidFill>
                  <a:srgbClr val="D22630"/>
                </a:solidFill>
                <a:latin typeface="Noto Sans" panose="020B0502040504020204" pitchFamily="34" charset="0"/>
                <a:ea typeface="Noto Sans" panose="020B0502040504020204" pitchFamily="34" charset="0"/>
                <a:cs typeface="Noto Sans" panose="020B0502040504020204" pitchFamily="34" charset="0"/>
              </a:rPr>
              <a:t>Warning! </a:t>
            </a:r>
            <a:r>
              <a:rPr lang="en-GB" dirty="0">
                <a:solidFill>
                  <a:srgbClr val="D22630"/>
                </a:solidFill>
                <a:latin typeface="Noto Sans" panose="020B0502040504020204" pitchFamily="34" charset="0"/>
                <a:ea typeface="Noto Sans" panose="020B0502040504020204" pitchFamily="34" charset="0"/>
                <a:cs typeface="Noto Sans" panose="020B0502040504020204" pitchFamily="34" charset="0"/>
              </a:rPr>
              <a:t>You’ll also be asked to make promises…consider these carefully.</a:t>
            </a:r>
          </a:p>
          <a:p>
            <a:endParaRPr lang="en-GB" sz="1400" dirty="0">
              <a:latin typeface="Noto Sans" panose="020B0502040504020204" pitchFamily="34" charset="0"/>
              <a:ea typeface="Noto Sans" panose="020B0502040504020204" pitchFamily="34" charset="0"/>
              <a:cs typeface="Noto Sans" panose="020B0502040504020204" pitchFamily="34" charset="0"/>
            </a:endParaRPr>
          </a:p>
        </p:txBody>
      </p:sp>
      <p:pic>
        <p:nvPicPr>
          <p:cNvPr id="3" name="Picture 2">
            <a:extLst>
              <a:ext uri="{FF2B5EF4-FFF2-40B4-BE49-F238E27FC236}">
                <a16:creationId xmlns:a16="http://schemas.microsoft.com/office/drawing/2014/main" id="{2ADB248D-8D5B-568B-4448-3479C65102F1}"/>
              </a:ext>
            </a:extLst>
          </p:cNvPr>
          <p:cNvPicPr>
            <a:picLocks noChangeAspect="1"/>
          </p:cNvPicPr>
          <p:nvPr/>
        </p:nvPicPr>
        <p:blipFill rotWithShape="1">
          <a:blip r:embed="rId4"/>
          <a:srcRect l="52979" r="3196" b="7800"/>
          <a:stretch/>
        </p:blipFill>
        <p:spPr>
          <a:xfrm>
            <a:off x="2961861" y="3397698"/>
            <a:ext cx="1157478" cy="1534291"/>
          </a:xfrm>
          <a:prstGeom prst="rect">
            <a:avLst/>
          </a:prstGeom>
        </p:spPr>
      </p:pic>
    </p:spTree>
    <p:extLst>
      <p:ext uri="{BB962C8B-B14F-4D97-AF65-F5344CB8AC3E}">
        <p14:creationId xmlns:p14="http://schemas.microsoft.com/office/powerpoint/2010/main" val="158187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8D9CD-3288-1B12-13E7-EFC3FCCED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CBF4C-0074-6253-2051-EB461B09C594}"/>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Pollution Control game – stage 2 analysis</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9" name="Rectangle 8">
            <a:extLst>
              <a:ext uri="{FF2B5EF4-FFF2-40B4-BE49-F238E27FC236}">
                <a16:creationId xmlns:a16="http://schemas.microsoft.com/office/drawing/2014/main" id="{054EEF3C-1AF0-7A03-47A8-BEAB388BD654}"/>
              </a:ext>
            </a:extLst>
          </p:cNvPr>
          <p:cNvSpPr/>
          <p:nvPr/>
        </p:nvSpPr>
        <p:spPr>
          <a:xfrm>
            <a:off x="553975" y="1339315"/>
            <a:ext cx="3262651" cy="2708434"/>
          </a:xfrm>
          <a:prstGeom prst="rect">
            <a:avLst/>
          </a:prstGeom>
          <a:solidFill>
            <a:schemeClr val="bg1">
              <a:alpha val="50000"/>
            </a:schemeClr>
          </a:solidFill>
        </p:spPr>
        <p:txBody>
          <a:bodyPr wrap="square">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Stage 2: Analyse</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pPr marL="285750" indent="-285750">
              <a:spcBef>
                <a:spcPts val="600"/>
              </a:spcBef>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Recap on the info you’ve gathered</a:t>
            </a:r>
          </a:p>
          <a:p>
            <a:pPr marL="285750" indent="-285750">
              <a:spcBef>
                <a:spcPts val="600"/>
              </a:spcBef>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Examine the causes and decide which issues to tackle</a:t>
            </a:r>
          </a:p>
          <a:p>
            <a:pPr marL="285750" indent="-285750">
              <a:buFont typeface="Wingdings" panose="05000000000000000000" pitchFamily="2" charset="2"/>
              <a:buChar char="§"/>
            </a:pPr>
            <a:endParaRPr lang="en-GB" dirty="0">
              <a:latin typeface="Noto Sans" panose="020B0502040504020204" pitchFamily="34" charset="0"/>
              <a:ea typeface="Noto Sans" panose="020B0502040504020204" pitchFamily="34" charset="0"/>
              <a:cs typeface="Noto Sans" panose="020B0502040504020204" pitchFamily="34" charset="0"/>
            </a:endParaRPr>
          </a:p>
          <a:p>
            <a:endParaRPr lang="en-GB" sz="1400" dirty="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7088DB3B-22D2-2E11-6351-9492C904E96C}"/>
              </a:ext>
            </a:extLst>
          </p:cNvPr>
          <p:cNvPicPr>
            <a:picLocks noChangeAspect="1"/>
          </p:cNvPicPr>
          <p:nvPr/>
        </p:nvPicPr>
        <p:blipFill>
          <a:blip r:embed="rId3"/>
          <a:stretch>
            <a:fillRect/>
          </a:stretch>
        </p:blipFill>
        <p:spPr>
          <a:xfrm>
            <a:off x="3988904" y="1233517"/>
            <a:ext cx="4951568" cy="3223006"/>
          </a:xfrm>
          <a:prstGeom prst="rect">
            <a:avLst/>
          </a:prstGeom>
        </p:spPr>
      </p:pic>
      <p:sp>
        <p:nvSpPr>
          <p:cNvPr id="4" name="TextBox 3">
            <a:extLst>
              <a:ext uri="{FF2B5EF4-FFF2-40B4-BE49-F238E27FC236}">
                <a16:creationId xmlns:a16="http://schemas.microsoft.com/office/drawing/2014/main" id="{DDD8C3E8-7774-FA06-3BAB-97C02CCF3209}"/>
              </a:ext>
            </a:extLst>
          </p:cNvPr>
          <p:cNvSpPr txBox="1"/>
          <p:nvPr/>
        </p:nvSpPr>
        <p:spPr>
          <a:xfrm>
            <a:off x="646043" y="3709194"/>
            <a:ext cx="2902227" cy="1323439"/>
          </a:xfrm>
          <a:prstGeom prst="rect">
            <a:avLst/>
          </a:prstGeom>
          <a:noFill/>
        </p:spPr>
        <p:txBody>
          <a:bodyPr wrap="square">
            <a:spAutoFit/>
          </a:bodyPr>
          <a:lstStyle/>
          <a:p>
            <a:r>
              <a:rPr lang="en-GB" sz="1600" b="1" dirty="0">
                <a:solidFill>
                  <a:srgbClr val="4A773C"/>
                </a:solidFill>
                <a:latin typeface="Noto Sans" panose="020B0502040504020204" pitchFamily="34" charset="0"/>
                <a:ea typeface="Noto Sans" panose="020B0502040504020204" pitchFamily="34" charset="0"/>
                <a:cs typeface="Noto Sans" panose="020B0502040504020204" pitchFamily="34" charset="0"/>
              </a:rPr>
              <a:t>Pro tip: </a:t>
            </a:r>
            <a:r>
              <a:rPr lang="en-GB" sz="1600" dirty="0">
                <a:solidFill>
                  <a:srgbClr val="4A773C"/>
                </a:solidFill>
                <a:latin typeface="Noto Sans" panose="020B0502040504020204" pitchFamily="34" charset="0"/>
                <a:ea typeface="Noto Sans" panose="020B0502040504020204" pitchFamily="34" charset="0"/>
                <a:cs typeface="Noto Sans" panose="020B0502040504020204" pitchFamily="34" charset="0"/>
              </a:rPr>
              <a:t>write short notes as you go about things that seem important.. so that you don’t forget when you build.</a:t>
            </a:r>
          </a:p>
        </p:txBody>
      </p:sp>
    </p:spTree>
    <p:extLst>
      <p:ext uri="{BB962C8B-B14F-4D97-AF65-F5344CB8AC3E}">
        <p14:creationId xmlns:p14="http://schemas.microsoft.com/office/powerpoint/2010/main" val="343263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0BC40-7E7D-6774-A411-0B382CB7C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8B353-0FC4-8D8C-9506-D7714ED9B4BD}"/>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Pollution Control game – stage 3 build</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444B6098-27F2-3FD4-AA6F-8D0BF5A8830F}"/>
              </a:ext>
            </a:extLst>
          </p:cNvPr>
          <p:cNvSpPr>
            <a:spLocks noGrp="1"/>
          </p:cNvSpPr>
          <p:nvPr>
            <p:ph type="sldNum" sz="quarter" idx="12"/>
          </p:nvPr>
        </p:nvSpPr>
        <p:spPr/>
        <p:txBody>
          <a:bodyPr/>
          <a:lstStyle/>
          <a:p>
            <a:fld id="{34AFA7FE-CD8C-F049-A609-816E200170F9}" type="slidenum">
              <a:rPr lang="en-US" smtClean="0"/>
              <a:t>7</a:t>
            </a:fld>
            <a:endParaRPr lang="en-US"/>
          </a:p>
        </p:txBody>
      </p:sp>
      <p:sp>
        <p:nvSpPr>
          <p:cNvPr id="9" name="Rectangle 8">
            <a:extLst>
              <a:ext uri="{FF2B5EF4-FFF2-40B4-BE49-F238E27FC236}">
                <a16:creationId xmlns:a16="http://schemas.microsoft.com/office/drawing/2014/main" id="{E03AAA08-ACFF-3E0F-D801-4E0FD2C98623}"/>
              </a:ext>
            </a:extLst>
          </p:cNvPr>
          <p:cNvSpPr/>
          <p:nvPr/>
        </p:nvSpPr>
        <p:spPr>
          <a:xfrm>
            <a:off x="553975" y="1339315"/>
            <a:ext cx="4018025" cy="2431435"/>
          </a:xfrm>
          <a:prstGeom prst="rect">
            <a:avLst/>
          </a:prstGeom>
          <a:solidFill>
            <a:schemeClr val="bg1">
              <a:alpha val="50000"/>
            </a:schemeClr>
          </a:solidFill>
        </p:spPr>
        <p:txBody>
          <a:bodyPr wrap="square">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Final stage: Build</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pPr marL="285750" indent="-285750">
              <a:spcBef>
                <a:spcPts val="600"/>
              </a:spcBef>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Chose options from the build menu</a:t>
            </a:r>
          </a:p>
          <a:p>
            <a:pPr marL="285750" indent="-285750">
              <a:spcBef>
                <a:spcPts val="600"/>
              </a:spcBef>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Don’t rush into decisions – you can’t undo them later!</a:t>
            </a:r>
          </a:p>
          <a:p>
            <a:pPr marL="285750" indent="-285750">
              <a:buFont typeface="Wingdings" panose="05000000000000000000" pitchFamily="2" charset="2"/>
              <a:buChar char="§"/>
            </a:pPr>
            <a:endParaRPr lang="en-GB" dirty="0">
              <a:latin typeface="Noto Sans" panose="020B0502040504020204" pitchFamily="34" charset="0"/>
              <a:ea typeface="Noto Sans" panose="020B0502040504020204" pitchFamily="34" charset="0"/>
              <a:cs typeface="Noto Sans" panose="020B0502040504020204" pitchFamily="34" charset="0"/>
            </a:endParaRPr>
          </a:p>
          <a:p>
            <a:endParaRPr lang="en-GB" sz="1400" dirty="0">
              <a:latin typeface="Noto Sans" panose="020B0502040504020204" pitchFamily="34" charset="0"/>
              <a:ea typeface="Noto Sans" panose="020B0502040504020204" pitchFamily="34" charset="0"/>
              <a:cs typeface="Noto Sans" panose="020B0502040504020204" pitchFamily="34" charset="0"/>
            </a:endParaRPr>
          </a:p>
        </p:txBody>
      </p:sp>
      <p:sp>
        <p:nvSpPr>
          <p:cNvPr id="3" name="Rectangle 2">
            <a:extLst>
              <a:ext uri="{FF2B5EF4-FFF2-40B4-BE49-F238E27FC236}">
                <a16:creationId xmlns:a16="http://schemas.microsoft.com/office/drawing/2014/main" id="{934F71FB-A628-B746-6A42-D9D11913F8F5}"/>
              </a:ext>
            </a:extLst>
          </p:cNvPr>
          <p:cNvSpPr/>
          <p:nvPr/>
        </p:nvSpPr>
        <p:spPr>
          <a:xfrm>
            <a:off x="553975" y="3155851"/>
            <a:ext cx="3660216" cy="1692771"/>
          </a:xfrm>
          <a:prstGeom prst="rect">
            <a:avLst/>
          </a:prstGeom>
          <a:solidFill>
            <a:schemeClr val="bg1">
              <a:alpha val="50000"/>
            </a:schemeClr>
          </a:solidFill>
        </p:spPr>
        <p:txBody>
          <a:bodyPr wrap="square" lIns="91440" tIns="45720" rIns="91440" bIns="45720" anchor="t">
            <a:spAutoFit/>
          </a:bodyPr>
          <a:lstStyle/>
          <a:p>
            <a:pPr marL="285750" indent="-285750">
              <a:buFont typeface="Wingdings" panose="05000000000000000000" pitchFamily="2" charset="2"/>
              <a:buChar char="§"/>
            </a:pPr>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b="1" dirty="0">
                <a:solidFill>
                  <a:srgbClr val="D22630"/>
                </a:solidFill>
                <a:latin typeface="Noto Sans" panose="020B0502040504020204" pitchFamily="34" charset="0"/>
                <a:ea typeface="Noto Sans" panose="020B0502040504020204" pitchFamily="34" charset="0"/>
                <a:cs typeface="Noto Sans" panose="020B0502040504020204" pitchFamily="34" charset="0"/>
              </a:rPr>
              <a:t>Don’t forget! </a:t>
            </a:r>
            <a:r>
              <a:rPr lang="en-GB" dirty="0">
                <a:solidFill>
                  <a:srgbClr val="D22630"/>
                </a:solidFill>
                <a:latin typeface="Noto Sans" panose="020B0502040504020204" pitchFamily="34" charset="0"/>
                <a:ea typeface="Noto Sans" panose="020B0502040504020204" pitchFamily="34" charset="0"/>
                <a:cs typeface="Noto Sans" panose="020B0502040504020204" pitchFamily="34" charset="0"/>
              </a:rPr>
              <a:t>You made promises earlier in the game… not meeting these can impact your score.</a:t>
            </a:r>
          </a:p>
          <a:p>
            <a:endParaRPr lang="en-GB" sz="1400" dirty="0">
              <a:latin typeface="Noto Sans" panose="020B0502040504020204" pitchFamily="34" charset="0"/>
              <a:ea typeface="Noto Sans" panose="020B0502040504020204" pitchFamily="34" charset="0"/>
              <a:cs typeface="Noto Sans" panose="020B0502040504020204" pitchFamily="34" charset="0"/>
            </a:endParaRPr>
          </a:p>
        </p:txBody>
      </p:sp>
      <p:pic>
        <p:nvPicPr>
          <p:cNvPr id="10" name="Picture 9">
            <a:extLst>
              <a:ext uri="{FF2B5EF4-FFF2-40B4-BE49-F238E27FC236}">
                <a16:creationId xmlns:a16="http://schemas.microsoft.com/office/drawing/2014/main" id="{18C0B491-E18C-467B-869C-EA73E77D06C5}"/>
              </a:ext>
            </a:extLst>
          </p:cNvPr>
          <p:cNvPicPr>
            <a:picLocks noChangeAspect="1"/>
          </p:cNvPicPr>
          <p:nvPr/>
        </p:nvPicPr>
        <p:blipFill>
          <a:blip r:embed="rId3"/>
          <a:stretch>
            <a:fillRect/>
          </a:stretch>
        </p:blipFill>
        <p:spPr>
          <a:xfrm>
            <a:off x="5041303" y="1251453"/>
            <a:ext cx="3898718" cy="2365409"/>
          </a:xfrm>
          <a:prstGeom prst="rect">
            <a:avLst/>
          </a:prstGeom>
        </p:spPr>
      </p:pic>
    </p:spTree>
    <p:extLst>
      <p:ext uri="{BB962C8B-B14F-4D97-AF65-F5344CB8AC3E}">
        <p14:creationId xmlns:p14="http://schemas.microsoft.com/office/powerpoint/2010/main" val="343262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351D9-9548-4CD2-A33E-BCA9E4CEA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AE6E5-D371-9260-F43A-3C1732426F8F}"/>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Pollution Control game – scores &amp; prizes</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F8CBA196-53C5-210A-6271-613543B11081}"/>
              </a:ext>
            </a:extLst>
          </p:cNvPr>
          <p:cNvSpPr>
            <a:spLocks noGrp="1"/>
          </p:cNvSpPr>
          <p:nvPr>
            <p:ph type="sldNum" sz="quarter" idx="12"/>
          </p:nvPr>
        </p:nvSpPr>
        <p:spPr/>
        <p:txBody>
          <a:bodyPr/>
          <a:lstStyle/>
          <a:p>
            <a:fld id="{34AFA7FE-CD8C-F049-A609-816E200170F9}" type="slidenum">
              <a:rPr lang="en-US" smtClean="0"/>
              <a:t>8</a:t>
            </a:fld>
            <a:endParaRPr lang="en-US"/>
          </a:p>
        </p:txBody>
      </p:sp>
      <p:sp>
        <p:nvSpPr>
          <p:cNvPr id="9" name="Rectangle 8">
            <a:extLst>
              <a:ext uri="{FF2B5EF4-FFF2-40B4-BE49-F238E27FC236}">
                <a16:creationId xmlns:a16="http://schemas.microsoft.com/office/drawing/2014/main" id="{9AD71C13-9791-E55B-6183-DC39905B45B9}"/>
              </a:ext>
            </a:extLst>
          </p:cNvPr>
          <p:cNvSpPr/>
          <p:nvPr/>
        </p:nvSpPr>
        <p:spPr>
          <a:xfrm>
            <a:off x="553974" y="1339315"/>
            <a:ext cx="6529245" cy="3662541"/>
          </a:xfrm>
          <a:prstGeom prst="rect">
            <a:avLst/>
          </a:prstGeom>
          <a:solidFill>
            <a:schemeClr val="bg1">
              <a:alpha val="50000"/>
            </a:schemeClr>
          </a:solidFill>
        </p:spPr>
        <p:txBody>
          <a:bodyPr wrap="square" lIns="91440" tIns="45720" rIns="91440" bIns="45720" anchor="t">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CityZen is a game unlike any other…</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rPr>
              <a:t>It’s a learning game… where your game is probably different to your classmates… </a:t>
            </a:r>
          </a:p>
          <a:p>
            <a:r>
              <a:rPr lang="en-GB" dirty="0">
                <a:latin typeface="Noto Sans" panose="020B0502040504020204" pitchFamily="34" charset="0"/>
                <a:ea typeface="Noto Sans" panose="020B0502040504020204" pitchFamily="34" charset="0"/>
                <a:cs typeface="Noto Sans" panose="020B0502040504020204" pitchFamily="34" charset="0"/>
              </a:rPr>
              <a:t>different people to help = different outcomes!</a:t>
            </a:r>
          </a:p>
          <a:p>
            <a:endParaRPr lang="en-GB" dirty="0">
              <a:latin typeface="Noto Sans" panose="020B0502040504020204" pitchFamily="34" charset="0"/>
              <a:ea typeface="Noto Sans" panose="020B0502040504020204" pitchFamily="34" charset="0"/>
              <a:cs typeface="Noto Sans" panose="020B0502040504020204" pitchFamily="34" charset="0"/>
            </a:endParaRPr>
          </a:p>
          <a:p>
            <a:endParaRPr lang="en-GB" dirty="0">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Complete the game - get a certificate of achievement</a:t>
            </a:r>
          </a:p>
          <a:p>
            <a:pPr marL="285750" indent="-285750">
              <a:buFont typeface="Wingdings" panose="05000000000000000000" pitchFamily="2" charset="2"/>
              <a:buChar char="§"/>
            </a:pPr>
            <a:r>
              <a:rPr lang="en-GB" dirty="0">
                <a:latin typeface="Noto Sans" panose="020B0502040504020204" pitchFamily="34" charset="0"/>
                <a:ea typeface="Noto Sans" panose="020B0502040504020204" pitchFamily="34" charset="0"/>
                <a:cs typeface="Noto Sans" panose="020B0502040504020204" pitchFamily="34" charset="0"/>
              </a:rPr>
              <a:t>Score over 1000 – get a Pollution Control Gold certificate!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1400" dirty="0"/>
          </a:p>
        </p:txBody>
      </p:sp>
      <p:pic>
        <p:nvPicPr>
          <p:cNvPr id="4" name="Picture 3" descr="A purple triangle with black background&#10;&#10;Description automatically generated">
            <a:extLst>
              <a:ext uri="{FF2B5EF4-FFF2-40B4-BE49-F238E27FC236}">
                <a16:creationId xmlns:a16="http://schemas.microsoft.com/office/drawing/2014/main" id="{10F1DDD5-FF5A-C89A-E546-6CB6532D1209}"/>
              </a:ext>
            </a:extLst>
          </p:cNvPr>
          <p:cNvPicPr>
            <a:picLocks noChangeAspect="1"/>
          </p:cNvPicPr>
          <p:nvPr/>
        </p:nvPicPr>
        <p:blipFill>
          <a:blip r:embed="rId3"/>
          <a:stretch>
            <a:fillRect/>
          </a:stretch>
        </p:blipFill>
        <p:spPr>
          <a:xfrm>
            <a:off x="7898209" y="1664723"/>
            <a:ext cx="1007526" cy="883060"/>
          </a:xfrm>
          <a:prstGeom prst="rect">
            <a:avLst/>
          </a:prstGeom>
        </p:spPr>
      </p:pic>
      <p:pic>
        <p:nvPicPr>
          <p:cNvPr id="6" name="Picture 5" descr="A yellow smiley face in a circle&#10;&#10;Description automatically generated">
            <a:extLst>
              <a:ext uri="{FF2B5EF4-FFF2-40B4-BE49-F238E27FC236}">
                <a16:creationId xmlns:a16="http://schemas.microsoft.com/office/drawing/2014/main" id="{BDEA9494-BE47-47EF-3931-B29B83059D73}"/>
              </a:ext>
            </a:extLst>
          </p:cNvPr>
          <p:cNvPicPr>
            <a:picLocks noChangeAspect="1"/>
          </p:cNvPicPr>
          <p:nvPr/>
        </p:nvPicPr>
        <p:blipFill>
          <a:blip r:embed="rId4"/>
          <a:stretch>
            <a:fillRect/>
          </a:stretch>
        </p:blipFill>
        <p:spPr>
          <a:xfrm>
            <a:off x="7699299" y="1778520"/>
            <a:ext cx="781053" cy="763230"/>
          </a:xfrm>
          <a:prstGeom prst="rect">
            <a:avLst/>
          </a:prstGeom>
        </p:spPr>
      </p:pic>
      <p:pic>
        <p:nvPicPr>
          <p:cNvPr id="10" name="Picture 9" descr="A blue and pink striped tie&#10;&#10;Description automatically generated">
            <a:extLst>
              <a:ext uri="{FF2B5EF4-FFF2-40B4-BE49-F238E27FC236}">
                <a16:creationId xmlns:a16="http://schemas.microsoft.com/office/drawing/2014/main" id="{2764EE2D-AF72-0AC5-3A51-4B240F18BDF1}"/>
              </a:ext>
            </a:extLst>
          </p:cNvPr>
          <p:cNvPicPr>
            <a:picLocks noChangeAspect="1"/>
          </p:cNvPicPr>
          <p:nvPr/>
        </p:nvPicPr>
        <p:blipFill>
          <a:blip r:embed="rId5"/>
          <a:stretch>
            <a:fillRect/>
          </a:stretch>
        </p:blipFill>
        <p:spPr>
          <a:xfrm>
            <a:off x="7083219" y="3363861"/>
            <a:ext cx="1503722" cy="1310149"/>
          </a:xfrm>
          <a:prstGeom prst="rect">
            <a:avLst/>
          </a:prstGeom>
        </p:spPr>
      </p:pic>
      <p:pic>
        <p:nvPicPr>
          <p:cNvPr id="8" name="Picture 7" descr="A yellow trophy with black background&#10;&#10;Description automatically generated">
            <a:extLst>
              <a:ext uri="{FF2B5EF4-FFF2-40B4-BE49-F238E27FC236}">
                <a16:creationId xmlns:a16="http://schemas.microsoft.com/office/drawing/2014/main" id="{84A9C6D7-F554-69C6-8886-054B972BBFD6}"/>
              </a:ext>
            </a:extLst>
          </p:cNvPr>
          <p:cNvPicPr>
            <a:picLocks noChangeAspect="1"/>
          </p:cNvPicPr>
          <p:nvPr/>
        </p:nvPicPr>
        <p:blipFill>
          <a:blip r:embed="rId6"/>
          <a:stretch>
            <a:fillRect/>
          </a:stretch>
        </p:blipFill>
        <p:spPr>
          <a:xfrm>
            <a:off x="6947104" y="3441904"/>
            <a:ext cx="1149146" cy="1227804"/>
          </a:xfrm>
          <a:prstGeom prst="rect">
            <a:avLst/>
          </a:prstGeom>
        </p:spPr>
      </p:pic>
    </p:spTree>
    <p:extLst>
      <p:ext uri="{BB962C8B-B14F-4D97-AF65-F5344CB8AC3E}">
        <p14:creationId xmlns:p14="http://schemas.microsoft.com/office/powerpoint/2010/main" val="31449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351D9-9548-4CD2-A33E-BCA9E4CEA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AE6E5-D371-9260-F43A-3C1732426F8F}"/>
              </a:ext>
            </a:extLst>
          </p:cNvPr>
          <p:cNvSpPr>
            <a:spLocks noGrp="1"/>
          </p:cNvSpPr>
          <p:nvPr>
            <p:ph type="title"/>
          </p:nvPr>
        </p:nvSpPr>
        <p:spPr/>
        <p:txBody>
          <a:bodyPr>
            <a:normAutofit/>
          </a:bodyPr>
          <a:lstStyle/>
          <a:p>
            <a:r>
              <a:rPr lang="en-GB" dirty="0">
                <a:latin typeface="Noto Sans" panose="020B0502040504020204" pitchFamily="34" charset="0"/>
                <a:ea typeface="Noto Sans" panose="020B0502040504020204" pitchFamily="34" charset="0"/>
                <a:cs typeface="Noto Sans" panose="020B0502040504020204" pitchFamily="34" charset="0"/>
              </a:rPr>
              <a:t>Pollution Control game – scores &amp; prizes</a:t>
            </a:r>
            <a:endParaRPr lang="en-US"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F8CBA196-53C5-210A-6271-613543B11081}"/>
              </a:ext>
            </a:extLst>
          </p:cNvPr>
          <p:cNvSpPr>
            <a:spLocks noGrp="1"/>
          </p:cNvSpPr>
          <p:nvPr>
            <p:ph type="sldNum" sz="quarter" idx="12"/>
          </p:nvPr>
        </p:nvSpPr>
        <p:spPr/>
        <p:txBody>
          <a:bodyPr/>
          <a:lstStyle/>
          <a:p>
            <a:fld id="{34AFA7FE-CD8C-F049-A609-816E200170F9}" type="slidenum">
              <a:rPr lang="en-US" smtClean="0"/>
              <a:t>9</a:t>
            </a:fld>
            <a:endParaRPr lang="en-US"/>
          </a:p>
        </p:txBody>
      </p:sp>
      <p:sp>
        <p:nvSpPr>
          <p:cNvPr id="9" name="Rectangle 8">
            <a:extLst>
              <a:ext uri="{FF2B5EF4-FFF2-40B4-BE49-F238E27FC236}">
                <a16:creationId xmlns:a16="http://schemas.microsoft.com/office/drawing/2014/main" id="{9AD71C13-9791-E55B-6183-DC39905B45B9}"/>
              </a:ext>
            </a:extLst>
          </p:cNvPr>
          <p:cNvSpPr/>
          <p:nvPr/>
        </p:nvSpPr>
        <p:spPr>
          <a:xfrm>
            <a:off x="553974" y="1145246"/>
            <a:ext cx="8212339" cy="3600986"/>
          </a:xfrm>
          <a:prstGeom prst="rect">
            <a:avLst/>
          </a:prstGeom>
          <a:solidFill>
            <a:schemeClr val="bg1">
              <a:alpha val="50000"/>
            </a:schemeClr>
          </a:solidFill>
        </p:spPr>
        <p:txBody>
          <a:bodyPr wrap="square" lIns="91440" tIns="45720" rIns="91440" bIns="45720" anchor="t">
            <a:spAutoFit/>
          </a:bodyPr>
          <a:lstStyle/>
          <a:p>
            <a:r>
              <a:rPr lang="en-GB" sz="2000" b="1" dirty="0">
                <a:solidFill>
                  <a:srgbClr val="007A92"/>
                </a:solidFill>
                <a:latin typeface="Noto Sans" panose="020B0502040504020204" pitchFamily="34" charset="0"/>
                <a:ea typeface="Noto Sans" panose="020B0502040504020204" pitchFamily="34" charset="0"/>
                <a:cs typeface="Noto Sans" panose="020B0502040504020204" pitchFamily="34" charset="0"/>
              </a:rPr>
              <a:t>Prize info…</a:t>
            </a:r>
            <a:endParaRPr lang="en-GB" b="1" dirty="0">
              <a:solidFill>
                <a:srgbClr val="007A92"/>
              </a:solidFill>
              <a:latin typeface="Noto Sans" panose="020B0502040504020204" pitchFamily="34" charset="0"/>
              <a:ea typeface="Noto Sans" panose="020B0502040504020204" pitchFamily="34" charset="0"/>
              <a:cs typeface="Noto Sans" panose="020B0502040504020204" pitchFamily="34" charset="0"/>
            </a:endParaRP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rPr>
              <a:t>All the teams with either the highest, or the </a:t>
            </a:r>
            <a:r>
              <a:rPr lang="en-GB" u="sng" dirty="0">
                <a:latin typeface="Noto Sans" panose="020B0502040504020204" pitchFamily="34" charset="0"/>
                <a:ea typeface="Noto Sans" panose="020B0502040504020204" pitchFamily="34" charset="0"/>
                <a:cs typeface="Noto Sans" panose="020B0502040504020204" pitchFamily="34" charset="0"/>
              </a:rPr>
              <a:t>same top score </a:t>
            </a:r>
            <a:r>
              <a:rPr lang="en-GB" dirty="0">
                <a:latin typeface="Noto Sans" panose="020B0502040504020204" pitchFamily="34" charset="0"/>
                <a:ea typeface="Noto Sans" panose="020B0502040504020204" pitchFamily="34" charset="0"/>
                <a:cs typeface="Noto Sans" panose="020B0502040504020204" pitchFamily="34" charset="0"/>
              </a:rPr>
              <a:t>in the 2025 challenge will be entered into a prize draw to win some fantastic prizes (3 teams):</a:t>
            </a: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rPr>
              <a:t>  </a:t>
            </a:r>
            <a:r>
              <a:rPr lang="en-GB" sz="1600" dirty="0">
                <a:latin typeface="Noto Sans" panose="020B0502040504020204" pitchFamily="34" charset="0"/>
                <a:ea typeface="Noto Sans" panose="020B0502040504020204" pitchFamily="34" charset="0"/>
                <a:cs typeface="Noto Sans" panose="020B0502040504020204" pitchFamily="34" charset="0"/>
              </a:rPr>
              <a:t>  A money-can’t-visit VIP tour to a local civil engineering office or project*</a:t>
            </a:r>
          </a:p>
          <a:p>
            <a:endParaRPr lang="en-GB" sz="1600" dirty="0">
              <a:latin typeface="Noto Sans" panose="020B0502040504020204" pitchFamily="34" charset="0"/>
              <a:ea typeface="Noto Sans" panose="020B0502040504020204" pitchFamily="34" charset="0"/>
              <a:cs typeface="Noto Sans" panose="020B0502040504020204" pitchFamily="34" charset="0"/>
            </a:endParaRPr>
          </a:p>
          <a:p>
            <a:r>
              <a:rPr lang="en-GB" sz="1600" dirty="0">
                <a:latin typeface="Noto Sans" panose="020B0502040504020204" pitchFamily="34" charset="0"/>
                <a:ea typeface="Noto Sans" panose="020B0502040504020204" pitchFamily="34" charset="0"/>
                <a:cs typeface="Noto Sans" panose="020B0502040504020204" pitchFamily="34" charset="0"/>
              </a:rPr>
              <a:t>	     A £20 Waterstones vouchers for each team member</a:t>
            </a:r>
          </a:p>
          <a:p>
            <a:r>
              <a:rPr lang="en-GB" dirty="0">
                <a:latin typeface="Arial" panose="020B0604020202020204" pitchFamily="34" charset="0"/>
                <a:cs typeface="Arial" panose="020B0604020202020204" pitchFamily="34" charset="0"/>
              </a:rPr>
              <a:t> </a:t>
            </a:r>
          </a:p>
          <a:p>
            <a:r>
              <a:rPr lang="en-GB" dirty="0">
                <a:latin typeface="Arial"/>
                <a:cs typeface="Arial"/>
              </a:rPr>
              <a:t>    </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1400" dirty="0"/>
          </a:p>
        </p:txBody>
      </p:sp>
      <p:sp>
        <p:nvSpPr>
          <p:cNvPr id="3" name="Star: 5 Points 2">
            <a:extLst>
              <a:ext uri="{FF2B5EF4-FFF2-40B4-BE49-F238E27FC236}">
                <a16:creationId xmlns:a16="http://schemas.microsoft.com/office/drawing/2014/main" id="{DCEBD554-254C-56D3-516D-047CAB595AAF}"/>
              </a:ext>
            </a:extLst>
          </p:cNvPr>
          <p:cNvSpPr/>
          <p:nvPr/>
        </p:nvSpPr>
        <p:spPr>
          <a:xfrm>
            <a:off x="741106" y="2649178"/>
            <a:ext cx="573343" cy="490383"/>
          </a:xfrm>
          <a:prstGeom prst="star5">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DDB40875-CFEC-C86D-567D-AE87F76C2C9F}"/>
              </a:ext>
            </a:extLst>
          </p:cNvPr>
          <p:cNvSpPr/>
          <p:nvPr/>
        </p:nvSpPr>
        <p:spPr>
          <a:xfrm>
            <a:off x="741105" y="3238099"/>
            <a:ext cx="573343" cy="490383"/>
          </a:xfrm>
          <a:prstGeom prst="star5">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12" name="Picture 11" descr="A purple triangle with black background&#10;&#10;Description automatically generated">
            <a:extLst>
              <a:ext uri="{FF2B5EF4-FFF2-40B4-BE49-F238E27FC236}">
                <a16:creationId xmlns:a16="http://schemas.microsoft.com/office/drawing/2014/main" id="{77F42B6A-2EA2-1B2A-03C7-B84B06162B8F}"/>
              </a:ext>
            </a:extLst>
          </p:cNvPr>
          <p:cNvPicPr>
            <a:picLocks noChangeAspect="1"/>
          </p:cNvPicPr>
          <p:nvPr/>
        </p:nvPicPr>
        <p:blipFill>
          <a:blip r:embed="rId3"/>
          <a:stretch>
            <a:fillRect/>
          </a:stretch>
        </p:blipFill>
        <p:spPr>
          <a:xfrm>
            <a:off x="7676983" y="3803239"/>
            <a:ext cx="1007526" cy="883060"/>
          </a:xfrm>
          <a:prstGeom prst="rect">
            <a:avLst/>
          </a:prstGeom>
        </p:spPr>
      </p:pic>
      <p:pic>
        <p:nvPicPr>
          <p:cNvPr id="10" name="Picture 9" descr="A yellow trophy with black background&#10;&#10;Description automatically generated">
            <a:extLst>
              <a:ext uri="{FF2B5EF4-FFF2-40B4-BE49-F238E27FC236}">
                <a16:creationId xmlns:a16="http://schemas.microsoft.com/office/drawing/2014/main" id="{7FE1A216-CD58-87C2-8E0C-1D6842E86788}"/>
              </a:ext>
            </a:extLst>
          </p:cNvPr>
          <p:cNvPicPr>
            <a:picLocks noChangeAspect="1"/>
          </p:cNvPicPr>
          <p:nvPr/>
        </p:nvPicPr>
        <p:blipFill>
          <a:blip r:embed="rId4"/>
          <a:stretch>
            <a:fillRect/>
          </a:stretch>
        </p:blipFill>
        <p:spPr>
          <a:xfrm>
            <a:off x="7269725" y="3700001"/>
            <a:ext cx="1149146" cy="1227804"/>
          </a:xfrm>
          <a:prstGeom prst="rect">
            <a:avLst/>
          </a:prstGeom>
        </p:spPr>
      </p:pic>
    </p:spTree>
    <p:extLst>
      <p:ext uri="{BB962C8B-B14F-4D97-AF65-F5344CB8AC3E}">
        <p14:creationId xmlns:p14="http://schemas.microsoft.com/office/powerpoint/2010/main" val="295836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8" end="8"/>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ice_ppt_master_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ce_ppt_master_16_9.potx" id="{AA660599-9965-4AA4-A549-BE9377066463}" vid="{52FE6F0A-32B8-48C2-9D81-D425C5604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fd09ded-27b8-49ef-9efc-d47691f275f1">
      <UserInfo>
        <DisplayName>Jemma Ralphs</DisplayName>
        <AccountId>61</AccountId>
        <AccountType/>
      </UserInfo>
      <UserInfo>
        <DisplayName>Lidia Pearce</DisplayName>
        <AccountId>469</AccountId>
        <AccountType/>
      </UserInfo>
    </SharedWithUsers>
    <lcf76f155ced4ddcb4097134ff3c332f xmlns="8415b4bf-9dad-4236-a19c-9ad7b29a034e">
      <Terms xmlns="http://schemas.microsoft.com/office/infopath/2007/PartnerControls"/>
    </lcf76f155ced4ddcb4097134ff3c332f>
    <TaxCatchAll xmlns="5fd09ded-27b8-49ef-9efc-d47691f275f1" xsi:nil="true"/>
    <Fullname xmlns="8415b4bf-9dad-4236-a19c-9ad7b29a034e"/>
    <Emailaddress xmlns="8415b4bf-9dad-4236-a19c-9ad7b29a034e"/>
    <Initials xmlns="8415b4bf-9dad-4236-a19c-9ad7b29a034e" xsi:nil="true"/>
    <Referee_x0027_s_x0020_email_x0020_address xmlns="8415b4bf-9dad-4236-a19c-9ad7b29a034e"/>
    <I_x0020_have_x0020_uploaded_x0020_my_x0020_application_x0020_form xmlns="8415b4bf-9dad-4236-a19c-9ad7b29a034e"/>
    <Referee_x0027_s_x0020_full_x0020_name xmlns="8415b4bf-9dad-4236-a19c-9ad7b29a034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26A7C99EDC984AB707145F21C5E424" ma:contentTypeVersion="25" ma:contentTypeDescription="Create a new document." ma:contentTypeScope="" ma:versionID="7b15b63934504c562111dd88a5b959b9">
  <xsd:schema xmlns:xsd="http://www.w3.org/2001/XMLSchema" xmlns:xs="http://www.w3.org/2001/XMLSchema" xmlns:p="http://schemas.microsoft.com/office/2006/metadata/properties" xmlns:ns2="8415b4bf-9dad-4236-a19c-9ad7b29a034e" xmlns:ns3="5fd09ded-27b8-49ef-9efc-d47691f275f1" targetNamespace="http://schemas.microsoft.com/office/2006/metadata/properties" ma:root="true" ma:fieldsID="932fa3c1f11c0e0669feb58f0b2ba232" ns2:_="" ns3:_="">
    <xsd:import namespace="8415b4bf-9dad-4236-a19c-9ad7b29a034e"/>
    <xsd:import namespace="5fd09ded-27b8-49ef-9efc-d47691f275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element ref="ns2:Fullname"/>
                <xsd:element ref="ns2:Emailaddress"/>
                <xsd:element ref="ns2:Referee_x0027_s_x0020_full_x0020_name"/>
                <xsd:element ref="ns2:Referee_x0027_s_x0020_email_x0020_address"/>
                <xsd:element ref="ns2:I_x0020_have_x0020_uploaded_x0020_my_x0020_application_x0020_form"/>
                <xsd:element ref="ns2:Initia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5b4bf-9dad-4236-a19c-9ad7b29a0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cd0bc73-0a02-43df-a384-3b2cd777fd7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Fullname" ma:index="27" ma:displayName="Full name" ma:format="Dropdown" ma:internalName="Fullname">
      <xsd:simpleType>
        <xsd:restriction base="dms:Text">
          <xsd:maxLength value="255"/>
        </xsd:restriction>
      </xsd:simpleType>
    </xsd:element>
    <xsd:element name="Emailaddress" ma:index="28" ma:displayName="Email address" ma:format="Dropdown" ma:internalName="Emailaddress">
      <xsd:simpleType>
        <xsd:restriction base="dms:Text">
          <xsd:maxLength value="255"/>
        </xsd:restriction>
      </xsd:simpleType>
    </xsd:element>
    <xsd:element name="Referee_x0027_s_x0020_full_x0020_name" ma:index="29" ma:displayName="Referee's full name" ma:internalName="Referee_x0027_s_x0020_full_x0020_name">
      <xsd:simpleType>
        <xsd:restriction base="dms:Text"/>
      </xsd:simpleType>
    </xsd:element>
    <xsd:element name="Referee_x0027_s_x0020_email_x0020_address" ma:index="30" ma:displayName="Referee's email address" ma:internalName="Referee_x0027_s_x0020_email_x0020_address">
      <xsd:simpleType>
        <xsd:restriction base="dms:Text"/>
      </xsd:simpleType>
    </xsd:element>
    <xsd:element name="I_x0020_have_x0020_uploaded_x0020_my_x0020_application_x0020_form" ma:index="31" ma:displayName="I have uploaded my application form" ma:internalName="I_x0020_have_x0020_uploaded_x0020_my_x0020_application_x0020_form">
      <xsd:simpleType>
        <xsd:restriction base="dms:Choice">
          <xsd:enumeration value="Yes"/>
        </xsd:restriction>
      </xsd:simpleType>
    </xsd:element>
    <xsd:element name="Initials" ma:index="32" nillable="true" ma:displayName="Initials" ma:format="Dropdown" ma:internalName="Initial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d09ded-27b8-49ef-9efc-d47691f275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bfd9ae9-b907-4d8f-a908-51304907b556}" ma:internalName="TaxCatchAll" ma:showField="CatchAllData" ma:web="5fd09ded-27b8-49ef-9efc-d47691f275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68F3C1-7E4F-4BD6-8E79-C660DBCB6F33}">
  <ds:schemaRefs>
    <ds:schemaRef ds:uri="8415b4bf-9dad-4236-a19c-9ad7b29a034e"/>
    <ds:schemaRef ds:uri="http://purl.org/dc/dcmitype/"/>
    <ds:schemaRef ds:uri="http://schemas.microsoft.com/office/2006/documentManagement/types"/>
    <ds:schemaRef ds:uri="http://purl.org/dc/elements/1.1/"/>
    <ds:schemaRef ds:uri="http://schemas.microsoft.com/office/2006/metadata/properties"/>
    <ds:schemaRef ds:uri="5fd09ded-27b8-49ef-9efc-d47691f275f1"/>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D2E377B-1B90-4F5E-A9CB-B491854F45E2}">
  <ds:schemaRefs>
    <ds:schemaRef ds:uri="http://schemas.microsoft.com/sharepoint/v3/contenttype/forms"/>
  </ds:schemaRefs>
</ds:datastoreItem>
</file>

<file path=customXml/itemProps3.xml><?xml version="1.0" encoding="utf-8"?>
<ds:datastoreItem xmlns:ds="http://schemas.openxmlformats.org/officeDocument/2006/customXml" ds:itemID="{0B281CF6-5C2A-40B6-B96A-4000955767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15b4bf-9dad-4236-a19c-9ad7b29a034e"/>
    <ds:schemaRef ds:uri="5fd09ded-27b8-49ef-9efc-d47691f27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14d2b23-fca7-4089-9fd7-23ab03af1a7a}" enabled="0" method="" siteId="{114d2b23-fca7-4089-9fd7-23ab03af1a7a}" removed="1"/>
</clbl:labelList>
</file>

<file path=docProps/app.xml><?xml version="1.0" encoding="utf-8"?>
<Properties xmlns="http://schemas.openxmlformats.org/officeDocument/2006/extended-properties" xmlns:vt="http://schemas.openxmlformats.org/officeDocument/2006/docPropsVTypes">
  <Template>ice_ppt_master_16_9_v01_aw</Template>
  <TotalTime>2470</TotalTime>
  <Words>1499</Words>
  <Application>Microsoft Office PowerPoint</Application>
  <PresentationFormat>On-screen Show (16:9)</PresentationFormat>
  <Paragraphs>169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ice_ppt_master_16_9</vt:lpstr>
      <vt:lpstr>PowerPoint Presentation</vt:lpstr>
      <vt:lpstr>What is civil engineering?</vt:lpstr>
      <vt:lpstr>Real-life civil engineers</vt:lpstr>
      <vt:lpstr>Pollution Control game</vt:lpstr>
      <vt:lpstr>Pollution Control game – stage 1 research</vt:lpstr>
      <vt:lpstr>Pollution Control game – stage 2 analysis</vt:lpstr>
      <vt:lpstr>Pollution Control game – stage 3 build</vt:lpstr>
      <vt:lpstr>Pollution Control game – scores &amp; prizes</vt:lpstr>
      <vt:lpstr>Pollution Control game – scores &amp; prizes</vt:lpstr>
      <vt:lpstr>Pollution Control game – debrief</vt:lpstr>
      <vt:lpstr>The ICE CityZen Award</vt:lpstr>
      <vt:lpstr>Have we built your interest in civil engineering?  Stay tuned for a quick low-down on the career’s top facts…</vt:lpstr>
      <vt:lpstr>Could you be a civil engineer?</vt:lpstr>
      <vt:lpstr>Top career facts</vt:lpstr>
      <vt:lpstr>How to become a civil engineer</vt:lpstr>
      <vt:lpstr>Explore and play in a future world of interactive civil engineering challenges. ICE-futures.com</vt:lpstr>
      <vt:lpstr>Free Virtual Work Experience https://bit.ly/ICE-virtworkexp</vt:lpstr>
      <vt:lpstr>Thanks for taking part 🙂   Tell us what you thought for the chance to win a £10 Waterstones voucher: bit.ly/pollution_control_feedback </vt:lpstr>
    </vt:vector>
  </TitlesOfParts>
  <Company>McGregor Creative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deck title</dc:title>
  <dc:creator>Anneliese Waite</dc:creator>
  <cp:lastModifiedBy>Kathryn Denham-Maccioni</cp:lastModifiedBy>
  <cp:revision>24</cp:revision>
  <dcterms:created xsi:type="dcterms:W3CDTF">2019-09-09T10:00:33Z</dcterms:created>
  <dcterms:modified xsi:type="dcterms:W3CDTF">2026-05-28T11:44:21Z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0x010100E126A7C99EDC984AB707145F21C5E424</vt:lpwstr>
  </property>
  <property fmtid="{D5CDD505-2E9C-101B-9397-08002B2CF9AE}" pid="3" name="AuthorIds_UIVersion_2560">
    <vt:lpwstr>322,1187</vt:lpwstr>
  </property>
  <property fmtid="{D5CDD505-2E9C-101B-9397-08002B2CF9AE}" pid="4" name="Tags">
    <vt:lpwstr/>
  </property>
  <property fmtid="{D5CDD505-2E9C-101B-9397-08002B2CF9AE}" pid="5" name="xd_Signature">
    <vt:bool>false</vt:bool>
  </property>
  <property fmtid="{D5CDD505-2E9C-101B-9397-08002B2CF9AE}" pid="6" name="xd_ProgID">
    <vt:lpwstr/>
  </property>
  <property fmtid="{D5CDD505-2E9C-101B-9397-08002B2CF9AE}" pid="7" name="ICE Year">
    <vt:lpwstr>2018</vt:lpwstr>
  </property>
  <property fmtid="{D5CDD505-2E9C-101B-9397-08002B2CF9AE}" pid="8" name="TemplateUrl">
    <vt:lpwstr/>
  </property>
  <property fmtid="{D5CDD505-2E9C-101B-9397-08002B2CF9AE}" pid="9" name="ComplianceAssetId">
    <vt:lpwstr/>
  </property>
  <property fmtid="{D5CDD505-2E9C-101B-9397-08002B2CF9AE}" pid="10" name="Campaign">
    <vt:lpwstr>Membership Recruitment Presentations</vt:lpwstr>
  </property>
  <property fmtid="{D5CDD505-2E9C-101B-9397-08002B2CF9AE}" pid="11" name="MediaServiceImageTags">
    <vt:lpwstr/>
  </property>
</Properties>
</file>